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94" r:id="rId24"/>
    <p:sldId id="395" r:id="rId25"/>
    <p:sldId id="391" r:id="rId26"/>
    <p:sldId id="392" r:id="rId27"/>
    <p:sldId id="393" r:id="rId28"/>
  </p:sldIdLst>
  <p:sldSz cx="12192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0" d="100"/>
          <a:sy n="100" d="100"/>
        </p:scale>
        <p:origin x="-252"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5.jpeg"/><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jpeg"/><Relationship Id="rId1" Type="http://schemas.openxmlformats.org/officeDocument/2006/relationships/image" Target="../media/image26.jpe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jpeg"/><Relationship Id="rId1"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jpeg"/><Relationship Id="rId1"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1.jpeg"/><Relationship Id="rId1" Type="http://schemas.openxmlformats.org/officeDocument/2006/relationships/image" Target="../media/image40.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7.jpeg"/><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jpeg"/><Relationship Id="rId1" Type="http://schemas.openxmlformats.org/officeDocument/2006/relationships/image" Target="../media/image3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7.jpeg"/><Relationship Id="rId1"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jpeg"/><Relationship Id="rId1"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jpeg"/><Relationship Id="rId1" Type="http://schemas.openxmlformats.org/officeDocument/2006/relationships/image" Target="../media/image50.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18.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2000" h="6858000">
                <a:moveTo>
                  <a:pt x="0" y="0"/>
                </a:moveTo>
                <a:lnTo>
                  <a:pt x="12192000" y="0"/>
                </a:lnTo>
                <a:lnTo>
                  <a:pt x="12192000" y="6858000"/>
                </a:lnTo>
                <a:lnTo>
                  <a:pt x="0" y="68580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4737100" y="1905000"/>
            <a:ext cx="3568700" cy="11557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10261600" y="4800600"/>
            <a:ext cx="1257300" cy="520700"/>
          </a:xfrm>
          <a:prstGeom prst="rect">
            <a:avLst/>
          </a:prstGeom>
          <a:noFill/>
        </p:spPr>
      </p:pic>
      <p:pic>
        <p:nvPicPr>
          <p:cNvPr id="3"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2000" h="6858000">
                <a:moveTo>
                  <a:pt x="0" y="0"/>
                </a:moveTo>
                <a:lnTo>
                  <a:pt x="12192000" y="0"/>
                </a:lnTo>
                <a:lnTo>
                  <a:pt x="12192000" y="6858000"/>
                </a:lnTo>
                <a:lnTo>
                  <a:pt x="0" y="68580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0" y="0"/>
            <a:ext cx="12179300" cy="68580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2000" h="6858000">
                <a:moveTo>
                  <a:pt x="0" y="0"/>
                </a:moveTo>
                <a:lnTo>
                  <a:pt x="12192000" y="0"/>
                </a:lnTo>
                <a:lnTo>
                  <a:pt x="12192000" y="6858000"/>
                </a:lnTo>
                <a:lnTo>
                  <a:pt x="0" y="68580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697992" y="662940"/>
            <a:ext cx="4262628" cy="5498592"/>
          </a:xfrm>
          <a:custGeom>
            <a:avLst/>
            <a:gdLst>
              <a:gd name="connsiteX0" fmla="*/ 0 w 4262628"/>
              <a:gd name="connsiteY0" fmla="*/ 0 h 5498592"/>
              <a:gd name="connsiteX1" fmla="*/ 4262628 w 4262628"/>
              <a:gd name="connsiteY1" fmla="*/ 0 h 5498592"/>
              <a:gd name="connsiteX2" fmla="*/ 4262628 w 4262628"/>
              <a:gd name="connsiteY2" fmla="*/ 5498592 h 5498592"/>
              <a:gd name="connsiteX3" fmla="*/ 0 w 4262628"/>
              <a:gd name="connsiteY3" fmla="*/ 5498592 h 5498592"/>
              <a:gd name="connsiteX4" fmla="*/ 0 w 4262628"/>
              <a:gd name="connsiteY4" fmla="*/ 0 h 54985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62628" h="5498592">
                <a:moveTo>
                  <a:pt x="0" y="0"/>
                </a:moveTo>
                <a:lnTo>
                  <a:pt x="4262628" y="0"/>
                </a:lnTo>
                <a:lnTo>
                  <a:pt x="4262628" y="5498592"/>
                </a:lnTo>
                <a:lnTo>
                  <a:pt x="0" y="5498592"/>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838200" y="1270000"/>
            <a:ext cx="3771900" cy="10033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5" name="TextBox 1"/>
          <p:cNvSpPr txBox="1"/>
          <p:nvPr/>
        </p:nvSpPr>
        <p:spPr>
          <a:xfrm>
            <a:off x="1231900" y="2882900"/>
            <a:ext cx="1397000" cy="1130300"/>
          </a:xfrm>
          <a:prstGeom prst="rect">
            <a:avLst/>
          </a:prstGeom>
          <a:noFill/>
        </p:spPr>
        <p:txBody>
          <a:bodyPr wrap="none" lIns="0" tIns="0" rIns="0" rtlCol="0">
            <a:spAutoFit/>
          </a:bodyPr>
          <a:lstStyle/>
          <a:p>
            <a:pPr>
              <a:lnSpc>
                <a:spcPts val="3100"/>
              </a:lnSpc>
            </a:pPr>
            <a:r>
              <a:rPr lang="en-US" altLang="zh-CN" sz="2400" b="1" dirty="0" smtClean="0">
                <a:solidFill>
                  <a:srgbClr val="FFFFFF"/>
                </a:solidFill>
                <a:latin typeface="微软雅黑" panose="020B0503020204020204" pitchFamily="18" charset="-122"/>
                <a:cs typeface="微软雅黑" panose="020B0503020204020204" pitchFamily="18" charset="-122"/>
              </a:rPr>
              <a:t>20</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多个省</a:t>
            </a:r>
            <a:endParaRPr lang="en-US" altLang="zh-CN" sz="2400" dirty="0" smtClean="0">
              <a:solidFill>
                <a:srgbClr val="FFFFFF"/>
              </a:solidFill>
              <a:latin typeface="微软雅黑" panose="020B0503020204020204" pitchFamily="18" charset="-122"/>
              <a:cs typeface="微软雅黑" panose="020B0503020204020204" pitchFamily="18" charset="-122"/>
            </a:endParaRPr>
          </a:p>
          <a:p>
            <a:pPr>
              <a:lnSpc>
                <a:spcPts val="1000"/>
              </a:lnSpc>
            </a:pPr>
            <a:endParaRPr lang="en-US" altLang="zh-CN" dirty="0" smtClean="0"/>
          </a:p>
          <a:p>
            <a:pPr>
              <a:lnSpc>
                <a:spcPts val="1000"/>
              </a:lnSpc>
            </a:pPr>
            <a:endParaRPr lang="en-US" altLang="zh-CN" dirty="0" smtClean="0"/>
          </a:p>
          <a:p>
            <a:pPr>
              <a:lnSpc>
                <a:spcPts val="3700"/>
              </a:lnSpc>
            </a:pPr>
            <a:r>
              <a:rPr lang="en-US" altLang="zh-CN" sz="2400" b="1" dirty="0" smtClean="0">
                <a:solidFill>
                  <a:srgbClr val="FFFFFF"/>
                </a:solidFill>
                <a:latin typeface="微软雅黑" panose="020B0503020204020204" pitchFamily="18" charset="-122"/>
                <a:cs typeface="微软雅黑" panose="020B0503020204020204" pitchFamily="18" charset="-122"/>
              </a:rPr>
              <a:t>400+</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城市</a:t>
            </a:r>
            <a:endParaRPr lang="en-US" altLang="zh-CN" sz="2400" dirty="0" smtClean="0">
              <a:solidFill>
                <a:srgbClr val="FFFFFF"/>
              </a:solidFill>
              <a:latin typeface="微软雅黑" panose="020B0503020204020204" pitchFamily="18" charset="-122"/>
              <a:cs typeface="微软雅黑" panose="020B0503020204020204" pitchFamily="18" charset="-122"/>
            </a:endParaRPr>
          </a:p>
        </p:txBody>
      </p:sp>
      <p:sp>
        <p:nvSpPr>
          <p:cNvPr id="6" name="TextBox 1"/>
          <p:cNvSpPr txBox="1"/>
          <p:nvPr/>
        </p:nvSpPr>
        <p:spPr>
          <a:xfrm>
            <a:off x="1231900" y="4318000"/>
            <a:ext cx="2197100" cy="393700"/>
          </a:xfrm>
          <a:prstGeom prst="rect">
            <a:avLst/>
          </a:prstGeom>
          <a:noFill/>
        </p:spPr>
        <p:txBody>
          <a:bodyPr wrap="none" lIns="0" tIns="0" rIns="0" rtlCol="0">
            <a:spAutoFit/>
          </a:bodyPr>
          <a:lstStyle/>
          <a:p>
            <a:pPr>
              <a:lnSpc>
                <a:spcPts val="3100"/>
              </a:lnSpc>
            </a:pPr>
            <a:r>
              <a:rPr lang="en-US" altLang="zh-CN" sz="2400" b="1" dirty="0" smtClean="0">
                <a:solidFill>
                  <a:srgbClr val="FFFFFF"/>
                </a:solidFill>
                <a:latin typeface="微软雅黑" panose="020B0503020204020204" pitchFamily="18" charset="-122"/>
                <a:cs typeface="微软雅黑" panose="020B0503020204020204" pitchFamily="18" charset="-122"/>
              </a:rPr>
              <a:t>2000+</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教学中心</a:t>
            </a:r>
            <a:endParaRPr lang="en-US" altLang="zh-CN" sz="2400" dirty="0" smtClean="0">
              <a:solidFill>
                <a:srgbClr val="FFFFFF"/>
              </a:solidFill>
              <a:latin typeface="微软雅黑" panose="020B0503020204020204" pitchFamily="18" charset="-122"/>
              <a:cs typeface="微软雅黑" panose="020B0503020204020204" pitchFamily="18" charset="-122"/>
            </a:endParaRPr>
          </a:p>
        </p:txBody>
      </p:sp>
      <p:sp>
        <p:nvSpPr>
          <p:cNvPr id="7" name="TextBox 1"/>
          <p:cNvSpPr txBox="1"/>
          <p:nvPr/>
        </p:nvSpPr>
        <p:spPr>
          <a:xfrm>
            <a:off x="1231900" y="5054600"/>
            <a:ext cx="2407285" cy="443230"/>
          </a:xfrm>
          <a:prstGeom prst="rect">
            <a:avLst/>
          </a:prstGeom>
          <a:noFill/>
        </p:spPr>
        <p:txBody>
          <a:bodyPr wrap="none" lIns="0" tIns="0" rIns="0" rtlCol="0">
            <a:spAutoFit/>
          </a:bodyPr>
          <a:lstStyle/>
          <a:p>
            <a:pPr>
              <a:lnSpc>
                <a:spcPts val="3100"/>
              </a:lnSpc>
            </a:pPr>
            <a:r>
              <a:rPr lang="en-US" altLang="zh-CN" sz="2400" b="1" dirty="0" smtClean="0">
                <a:solidFill>
                  <a:srgbClr val="FFFFFF"/>
                </a:solidFill>
                <a:latin typeface="微软雅黑" panose="020B0503020204020204" pitchFamily="18" charset="-122"/>
                <a:cs typeface="微软雅黑" panose="020B0503020204020204" pitchFamily="18" charset="-122"/>
              </a:rPr>
              <a:t>2,000,000+</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用户</a:t>
            </a:r>
            <a:endParaRPr lang="en-US" altLang="zh-CN" sz="2400"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2000" h="6858000">
                <a:moveTo>
                  <a:pt x="0" y="0"/>
                </a:moveTo>
                <a:lnTo>
                  <a:pt x="12192000" y="0"/>
                </a:lnTo>
                <a:lnTo>
                  <a:pt x="12192000" y="6858000"/>
                </a:lnTo>
                <a:lnTo>
                  <a:pt x="0" y="68580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41300" y="0"/>
            <a:ext cx="11950700" cy="67056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2000" h="6858000">
                <a:moveTo>
                  <a:pt x="0" y="0"/>
                </a:moveTo>
                <a:lnTo>
                  <a:pt x="12192000" y="0"/>
                </a:lnTo>
                <a:lnTo>
                  <a:pt x="12192000" y="6858000"/>
                </a:lnTo>
                <a:lnTo>
                  <a:pt x="0" y="68580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9907524" y="1008113"/>
            <a:ext cx="1479054" cy="1469732"/>
          </a:xfrm>
          <a:custGeom>
            <a:avLst/>
            <a:gdLst>
              <a:gd name="connsiteX0" fmla="*/ 0 w 1479054"/>
              <a:gd name="connsiteY0" fmla="*/ 735342 h 1469732"/>
              <a:gd name="connsiteX1" fmla="*/ 739229 w 1479054"/>
              <a:gd name="connsiteY1" fmla="*/ 0 h 1469732"/>
              <a:gd name="connsiteX2" fmla="*/ 1479054 w 1479054"/>
              <a:gd name="connsiteY2" fmla="*/ 734872 h 1469732"/>
              <a:gd name="connsiteX3" fmla="*/ 739229 w 1479054"/>
              <a:gd name="connsiteY3" fmla="*/ 1469732 h 1469732"/>
              <a:gd name="connsiteX4" fmla="*/ 0 w 1479054"/>
              <a:gd name="connsiteY4" fmla="*/ 735342 h 14697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79054" h="1469732">
                <a:moveTo>
                  <a:pt x="0" y="735342"/>
                </a:moveTo>
                <a:cubicBezTo>
                  <a:pt x="-596" y="329018"/>
                  <a:pt x="330631" y="0"/>
                  <a:pt x="739229" y="0"/>
                </a:cubicBezTo>
                <a:cubicBezTo>
                  <a:pt x="1147826" y="0"/>
                  <a:pt x="1479054" y="329018"/>
                  <a:pt x="1479054" y="734872"/>
                </a:cubicBezTo>
                <a:cubicBezTo>
                  <a:pt x="1479054" y="1140714"/>
                  <a:pt x="1147826" y="1469732"/>
                  <a:pt x="739229" y="1469732"/>
                </a:cubicBezTo>
                <a:cubicBezTo>
                  <a:pt x="330631" y="1469732"/>
                  <a:pt x="-596" y="1140714"/>
                  <a:pt x="0" y="735342"/>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4530852" y="4931663"/>
            <a:ext cx="2942843" cy="1312164"/>
          </a:xfrm>
          <a:custGeom>
            <a:avLst/>
            <a:gdLst>
              <a:gd name="connsiteX0" fmla="*/ 0 w 2942843"/>
              <a:gd name="connsiteY0" fmla="*/ 0 h 1312164"/>
              <a:gd name="connsiteX1" fmla="*/ 2942843 w 2942843"/>
              <a:gd name="connsiteY1" fmla="*/ 0 h 1312164"/>
              <a:gd name="connsiteX2" fmla="*/ 2942843 w 2942843"/>
              <a:gd name="connsiteY2" fmla="*/ 1312164 h 1312164"/>
              <a:gd name="connsiteX3" fmla="*/ 0 w 2942843"/>
              <a:gd name="connsiteY3" fmla="*/ 1312164 h 1312164"/>
              <a:gd name="connsiteX4" fmla="*/ 0 w 2942843"/>
              <a:gd name="connsiteY4" fmla="*/ 0 h 1312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42843" h="1312164">
                <a:moveTo>
                  <a:pt x="0" y="0"/>
                </a:moveTo>
                <a:lnTo>
                  <a:pt x="2942843" y="0"/>
                </a:lnTo>
                <a:lnTo>
                  <a:pt x="2942843" y="1312164"/>
                </a:lnTo>
                <a:lnTo>
                  <a:pt x="0" y="1312164"/>
                </a:lnTo>
                <a:lnTo>
                  <a:pt x="0" y="0"/>
                </a:lnTo>
              </a:path>
            </a:pathLst>
          </a:custGeom>
          <a:solidFill>
            <a:srgbClr val="4A6DB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126236" y="4931663"/>
            <a:ext cx="2944368" cy="1312164"/>
          </a:xfrm>
          <a:custGeom>
            <a:avLst/>
            <a:gdLst>
              <a:gd name="connsiteX0" fmla="*/ 0 w 2944368"/>
              <a:gd name="connsiteY0" fmla="*/ 0 h 1312164"/>
              <a:gd name="connsiteX1" fmla="*/ 2944368 w 2944368"/>
              <a:gd name="connsiteY1" fmla="*/ 0 h 1312164"/>
              <a:gd name="connsiteX2" fmla="*/ 2944368 w 2944368"/>
              <a:gd name="connsiteY2" fmla="*/ 1312164 h 1312164"/>
              <a:gd name="connsiteX3" fmla="*/ 0 w 2944368"/>
              <a:gd name="connsiteY3" fmla="*/ 1312164 h 1312164"/>
              <a:gd name="connsiteX4" fmla="*/ 0 w 2944368"/>
              <a:gd name="connsiteY4" fmla="*/ 0 h 1312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44368" h="1312164">
                <a:moveTo>
                  <a:pt x="0" y="0"/>
                </a:moveTo>
                <a:lnTo>
                  <a:pt x="2944368" y="0"/>
                </a:lnTo>
                <a:lnTo>
                  <a:pt x="2944368" y="1312164"/>
                </a:lnTo>
                <a:lnTo>
                  <a:pt x="0" y="1312164"/>
                </a:lnTo>
                <a:lnTo>
                  <a:pt x="0" y="0"/>
                </a:lnTo>
              </a:path>
            </a:pathLst>
          </a:custGeom>
          <a:solidFill>
            <a:srgbClr val="4A6DB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930896" y="4931663"/>
            <a:ext cx="2942844" cy="1312164"/>
          </a:xfrm>
          <a:custGeom>
            <a:avLst/>
            <a:gdLst>
              <a:gd name="connsiteX0" fmla="*/ 0 w 2942844"/>
              <a:gd name="connsiteY0" fmla="*/ 0 h 1312164"/>
              <a:gd name="connsiteX1" fmla="*/ 2942844 w 2942844"/>
              <a:gd name="connsiteY1" fmla="*/ 0 h 1312164"/>
              <a:gd name="connsiteX2" fmla="*/ 2942844 w 2942844"/>
              <a:gd name="connsiteY2" fmla="*/ 1312164 h 1312164"/>
              <a:gd name="connsiteX3" fmla="*/ 0 w 2942844"/>
              <a:gd name="connsiteY3" fmla="*/ 1312164 h 1312164"/>
              <a:gd name="connsiteX4" fmla="*/ 0 w 2942844"/>
              <a:gd name="connsiteY4" fmla="*/ 0 h 1312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42844" h="1312164">
                <a:moveTo>
                  <a:pt x="0" y="0"/>
                </a:moveTo>
                <a:lnTo>
                  <a:pt x="2942844" y="0"/>
                </a:lnTo>
                <a:lnTo>
                  <a:pt x="2942844" y="1312164"/>
                </a:lnTo>
                <a:lnTo>
                  <a:pt x="0" y="1312164"/>
                </a:lnTo>
                <a:lnTo>
                  <a:pt x="0" y="0"/>
                </a:lnTo>
              </a:path>
            </a:pathLst>
          </a:custGeom>
          <a:solidFill>
            <a:srgbClr val="4A6DB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794248" y="1070610"/>
            <a:ext cx="1428876" cy="1419834"/>
          </a:xfrm>
          <a:custGeom>
            <a:avLst/>
            <a:gdLst>
              <a:gd name="connsiteX0" fmla="*/ 0 w 1428876"/>
              <a:gd name="connsiteY0" fmla="*/ 709422 h 1419834"/>
              <a:gd name="connsiteX1" fmla="*/ 714311 w 1428876"/>
              <a:gd name="connsiteY1" fmla="*/ 0 h 1419834"/>
              <a:gd name="connsiteX2" fmla="*/ 1428876 w 1428876"/>
              <a:gd name="connsiteY2" fmla="*/ 709917 h 1419834"/>
              <a:gd name="connsiteX3" fmla="*/ 714311 w 1428876"/>
              <a:gd name="connsiteY3" fmla="*/ 1419834 h 1419834"/>
              <a:gd name="connsiteX4" fmla="*/ 0 w 1428876"/>
              <a:gd name="connsiteY4" fmla="*/ 709422 h 141983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28876" h="1419834">
                <a:moveTo>
                  <a:pt x="0" y="709422"/>
                </a:moveTo>
                <a:cubicBezTo>
                  <a:pt x="-241" y="317842"/>
                  <a:pt x="319671" y="0"/>
                  <a:pt x="714311" y="0"/>
                </a:cubicBezTo>
                <a:cubicBezTo>
                  <a:pt x="1108963" y="0"/>
                  <a:pt x="1428876" y="317842"/>
                  <a:pt x="1428876" y="709917"/>
                </a:cubicBezTo>
                <a:cubicBezTo>
                  <a:pt x="1428876" y="1101991"/>
                  <a:pt x="1108963" y="1419834"/>
                  <a:pt x="714311" y="1419834"/>
                </a:cubicBezTo>
                <a:cubicBezTo>
                  <a:pt x="319671" y="1419834"/>
                  <a:pt x="-241" y="1101991"/>
                  <a:pt x="0" y="709422"/>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813548" y="1008761"/>
            <a:ext cx="1480020" cy="1469720"/>
          </a:xfrm>
          <a:custGeom>
            <a:avLst/>
            <a:gdLst>
              <a:gd name="connsiteX0" fmla="*/ 0 w 1480020"/>
              <a:gd name="connsiteY0" fmla="*/ 734695 h 1469720"/>
              <a:gd name="connsiteX1" fmla="*/ 740194 w 1480020"/>
              <a:gd name="connsiteY1" fmla="*/ 0 h 1469720"/>
              <a:gd name="connsiteX2" fmla="*/ 1480020 w 1480020"/>
              <a:gd name="connsiteY2" fmla="*/ 734860 h 1469720"/>
              <a:gd name="connsiteX3" fmla="*/ 740194 w 1480020"/>
              <a:gd name="connsiteY3" fmla="*/ 1469720 h 1469720"/>
              <a:gd name="connsiteX4" fmla="*/ 0 w 1480020"/>
              <a:gd name="connsiteY4" fmla="*/ 734695 h 14697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80020" h="1469720">
                <a:moveTo>
                  <a:pt x="0" y="734695"/>
                </a:moveTo>
                <a:cubicBezTo>
                  <a:pt x="368" y="329006"/>
                  <a:pt x="331596" y="0"/>
                  <a:pt x="740194" y="0"/>
                </a:cubicBezTo>
                <a:cubicBezTo>
                  <a:pt x="1148791" y="0"/>
                  <a:pt x="1480020" y="329006"/>
                  <a:pt x="1480020" y="734860"/>
                </a:cubicBezTo>
                <a:cubicBezTo>
                  <a:pt x="1480020" y="1140714"/>
                  <a:pt x="1148791" y="1469720"/>
                  <a:pt x="740194" y="1469720"/>
                </a:cubicBezTo>
                <a:cubicBezTo>
                  <a:pt x="331596" y="1469720"/>
                  <a:pt x="368" y="1140714"/>
                  <a:pt x="0" y="734695"/>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670304" y="1046264"/>
            <a:ext cx="1394485" cy="1394244"/>
          </a:xfrm>
          <a:custGeom>
            <a:avLst/>
            <a:gdLst>
              <a:gd name="connsiteX0" fmla="*/ 0 w 1394485"/>
              <a:gd name="connsiteY0" fmla="*/ 697191 h 1394244"/>
              <a:gd name="connsiteX1" fmla="*/ 697369 w 1394485"/>
              <a:gd name="connsiteY1" fmla="*/ 0 h 1394244"/>
              <a:gd name="connsiteX2" fmla="*/ 1394485 w 1394485"/>
              <a:gd name="connsiteY2" fmla="*/ 697128 h 1394244"/>
              <a:gd name="connsiteX3" fmla="*/ 697369 w 1394485"/>
              <a:gd name="connsiteY3" fmla="*/ 1394244 h 1394244"/>
              <a:gd name="connsiteX4" fmla="*/ 0 w 1394485"/>
              <a:gd name="connsiteY4" fmla="*/ 697191 h 13942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94485" h="1394244">
                <a:moveTo>
                  <a:pt x="0" y="697191"/>
                </a:moveTo>
                <a:cubicBezTo>
                  <a:pt x="241" y="312115"/>
                  <a:pt x="312356" y="0"/>
                  <a:pt x="697369" y="0"/>
                </a:cubicBezTo>
                <a:cubicBezTo>
                  <a:pt x="1082382" y="0"/>
                  <a:pt x="1394485" y="312115"/>
                  <a:pt x="1394485" y="697128"/>
                </a:cubicBezTo>
                <a:cubicBezTo>
                  <a:pt x="1394485" y="1082128"/>
                  <a:pt x="1082382" y="1394244"/>
                  <a:pt x="697369" y="1394244"/>
                </a:cubicBezTo>
                <a:cubicBezTo>
                  <a:pt x="312356" y="1394244"/>
                  <a:pt x="241" y="1082128"/>
                  <a:pt x="0" y="697191"/>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730752" y="1024039"/>
            <a:ext cx="1394561" cy="1394244"/>
          </a:xfrm>
          <a:custGeom>
            <a:avLst/>
            <a:gdLst>
              <a:gd name="connsiteX0" fmla="*/ 0 w 1394561"/>
              <a:gd name="connsiteY0" fmla="*/ 696556 h 1394244"/>
              <a:gd name="connsiteX1" fmla="*/ 697433 w 1394561"/>
              <a:gd name="connsiteY1" fmla="*/ 0 h 1394244"/>
              <a:gd name="connsiteX2" fmla="*/ 1394561 w 1394561"/>
              <a:gd name="connsiteY2" fmla="*/ 697128 h 1394244"/>
              <a:gd name="connsiteX3" fmla="*/ 697433 w 1394561"/>
              <a:gd name="connsiteY3" fmla="*/ 1394244 h 1394244"/>
              <a:gd name="connsiteX4" fmla="*/ 0 w 1394561"/>
              <a:gd name="connsiteY4" fmla="*/ 696556 h 13942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94561" h="1394244">
                <a:moveTo>
                  <a:pt x="0" y="696556"/>
                </a:moveTo>
                <a:cubicBezTo>
                  <a:pt x="317" y="312115"/>
                  <a:pt x="312432" y="0"/>
                  <a:pt x="697433" y="0"/>
                </a:cubicBezTo>
                <a:cubicBezTo>
                  <a:pt x="1082446" y="0"/>
                  <a:pt x="1394561" y="312115"/>
                  <a:pt x="1394561" y="697128"/>
                </a:cubicBezTo>
                <a:cubicBezTo>
                  <a:pt x="1394561" y="1082128"/>
                  <a:pt x="1082446" y="1394244"/>
                  <a:pt x="697433" y="1394244"/>
                </a:cubicBezTo>
                <a:cubicBezTo>
                  <a:pt x="312432" y="1394244"/>
                  <a:pt x="317" y="1082128"/>
                  <a:pt x="0" y="696556"/>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892300" y="1562100"/>
            <a:ext cx="952500" cy="355600"/>
          </a:xfrm>
          <a:prstGeom prst="rect">
            <a:avLst/>
          </a:prstGeom>
          <a:noFill/>
        </p:spPr>
      </p:pic>
      <p:pic>
        <p:nvPicPr>
          <p:cNvPr id="11" name="Picture 3"/>
          <p:cNvPicPr>
            <a:picLocks noChangeAspect="1" noChangeArrowheads="1"/>
          </p:cNvPicPr>
          <p:nvPr/>
        </p:nvPicPr>
        <p:blipFill>
          <a:blip r:embed="rId2"/>
          <a:srcRect/>
          <a:stretch>
            <a:fillRect/>
          </a:stretch>
        </p:blipFill>
        <p:spPr bwMode="auto">
          <a:xfrm>
            <a:off x="3810000" y="1193800"/>
            <a:ext cx="1206500" cy="1054100"/>
          </a:xfrm>
          <a:prstGeom prst="rect">
            <a:avLst/>
          </a:prstGeom>
          <a:noFill/>
        </p:spPr>
      </p:pic>
      <p:pic>
        <p:nvPicPr>
          <p:cNvPr id="12" name="Picture 3"/>
          <p:cNvPicPr>
            <a:picLocks noChangeAspect="1" noChangeArrowheads="1"/>
          </p:cNvPicPr>
          <p:nvPr/>
        </p:nvPicPr>
        <p:blipFill>
          <a:blip r:embed="rId3"/>
          <a:srcRect/>
          <a:stretch>
            <a:fillRect/>
          </a:stretch>
        </p:blipFill>
        <p:spPr bwMode="auto">
          <a:xfrm>
            <a:off x="6019800" y="1295400"/>
            <a:ext cx="939800" cy="939800"/>
          </a:xfrm>
          <a:prstGeom prst="rect">
            <a:avLst/>
          </a:prstGeom>
          <a:noFill/>
        </p:spPr>
      </p:pic>
      <p:pic>
        <p:nvPicPr>
          <p:cNvPr id="13" name="Picture 3"/>
          <p:cNvPicPr>
            <a:picLocks noChangeAspect="1" noChangeArrowheads="1"/>
          </p:cNvPicPr>
          <p:nvPr/>
        </p:nvPicPr>
        <p:blipFill>
          <a:blip r:embed="rId4"/>
          <a:srcRect/>
          <a:stretch>
            <a:fillRect/>
          </a:stretch>
        </p:blipFill>
        <p:spPr bwMode="auto">
          <a:xfrm>
            <a:off x="8077200" y="1270000"/>
            <a:ext cx="952500" cy="990600"/>
          </a:xfrm>
          <a:prstGeom prst="rect">
            <a:avLst/>
          </a:prstGeom>
          <a:noFill/>
        </p:spPr>
      </p:pic>
      <p:pic>
        <p:nvPicPr>
          <p:cNvPr id="14" name="Picture 3"/>
          <p:cNvPicPr>
            <a:picLocks noChangeAspect="1" noChangeArrowheads="1"/>
          </p:cNvPicPr>
          <p:nvPr/>
        </p:nvPicPr>
        <p:blipFill>
          <a:blip r:embed="rId5"/>
          <a:srcRect/>
          <a:stretch>
            <a:fillRect/>
          </a:stretch>
        </p:blipFill>
        <p:spPr bwMode="auto">
          <a:xfrm>
            <a:off x="10185400" y="1257300"/>
            <a:ext cx="1028700" cy="977900"/>
          </a:xfrm>
          <a:prstGeom prst="rect">
            <a:avLst/>
          </a:prstGeom>
          <a:noFill/>
        </p:spPr>
      </p:pic>
      <p:pic>
        <p:nvPicPr>
          <p:cNvPr id="15" name="Picture 3"/>
          <p:cNvPicPr>
            <a:picLocks noChangeAspect="1" noChangeArrowheads="1"/>
          </p:cNvPicPr>
          <p:nvPr/>
        </p:nvPicPr>
        <p:blipFill>
          <a:blip r:embed="rId6"/>
          <a:srcRect/>
          <a:stretch>
            <a:fillRect/>
          </a:stretch>
        </p:blipFill>
        <p:spPr bwMode="auto">
          <a:xfrm>
            <a:off x="0" y="0"/>
            <a:ext cx="12192000" cy="6858000"/>
          </a:xfrm>
          <a:prstGeom prst="rect">
            <a:avLst/>
          </a:prstGeom>
          <a:noFill/>
        </p:spPr>
      </p:pic>
      <p:sp>
        <p:nvSpPr>
          <p:cNvPr id="16" name="TextBox 1"/>
          <p:cNvSpPr txBox="1"/>
          <p:nvPr/>
        </p:nvSpPr>
        <p:spPr>
          <a:xfrm>
            <a:off x="9969500" y="2705100"/>
            <a:ext cx="1257300" cy="368300"/>
          </a:xfrm>
          <a:prstGeom prst="rect">
            <a:avLst/>
          </a:prstGeom>
          <a:noFill/>
        </p:spPr>
        <p:txBody>
          <a:bodyPr wrap="none" lIns="0" tIns="0" rIns="0" rtlCol="0">
            <a:spAutoFit/>
          </a:bodyPr>
          <a:lstStyle/>
          <a:p>
            <a:pPr>
              <a:lnSpc>
                <a:spcPts val="1200"/>
              </a:lnSpc>
              <a:tabLst>
                <a:tab pos="152400" algn="l"/>
              </a:tabLst>
            </a:pPr>
            <a:r>
              <a:rPr lang="en-US" altLang="zh-CN" dirty="0" smtClean="0"/>
              <a:t>	</a:t>
            </a:r>
            <a:r>
              <a:rPr lang="en-US" altLang="zh-CN" sz="1200" dirty="0" smtClean="0">
                <a:solidFill>
                  <a:srgbClr val="FFFFFF"/>
                </a:solidFill>
                <a:latin typeface="宋体" panose="02010600030101010101" pitchFamily="2" charset="-122"/>
                <a:cs typeface="宋体" panose="02010600030101010101" pitchFamily="2" charset="-122"/>
              </a:rPr>
              <a:t>市值：</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98</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a:p>
            <a:pPr>
              <a:lnSpc>
                <a:spcPts val="1700"/>
              </a:lnSpc>
              <a:tabLst>
                <a:tab pos="152400" algn="l"/>
              </a:tabLst>
            </a:pPr>
            <a:r>
              <a:rPr lang="en-US" altLang="zh-CN" sz="1200" dirty="0" smtClean="0">
                <a:solidFill>
                  <a:srgbClr val="FFFFFF"/>
                </a:solidFill>
                <a:latin typeface="宋体" panose="02010600030101010101" pitchFamily="2" charset="-122"/>
                <a:cs typeface="宋体" panose="02010600030101010101" pitchFamily="2" charset="-122"/>
              </a:rPr>
              <a:t>年收入：</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20</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p:txBody>
      </p:sp>
      <p:sp>
        <p:nvSpPr>
          <p:cNvPr id="17" name="TextBox 1"/>
          <p:cNvSpPr txBox="1"/>
          <p:nvPr/>
        </p:nvSpPr>
        <p:spPr>
          <a:xfrm>
            <a:off x="1854200" y="3670300"/>
            <a:ext cx="508000" cy="254000"/>
          </a:xfrm>
          <a:prstGeom prst="rect">
            <a:avLst/>
          </a:prstGeom>
          <a:noFill/>
        </p:spPr>
        <p:txBody>
          <a:bodyPr wrap="none" lIns="0" tIns="0" rIns="0" rtlCol="0">
            <a:spAutoFit/>
          </a:bodyPr>
          <a:lstStyle/>
          <a:p>
            <a:pPr>
              <a:lnSpc>
                <a:spcPts val="2000"/>
              </a:lnSpc>
            </a:pPr>
            <a:r>
              <a:rPr lang="en-US" altLang="zh-CN" sz="2005" b="1" dirty="0" smtClean="0">
                <a:solidFill>
                  <a:srgbClr val="FFFFFF"/>
                </a:solidFill>
                <a:latin typeface="宋体" panose="02010600030101010101" pitchFamily="2" charset="-122"/>
                <a:cs typeface="宋体" panose="02010600030101010101" pitchFamily="2" charset="-122"/>
              </a:rPr>
              <a:t>中国</a:t>
            </a:r>
            <a:endParaRPr lang="en-US" altLang="zh-CN" sz="2005" b="1" dirty="0" smtClean="0">
              <a:solidFill>
                <a:srgbClr val="FFFFFF"/>
              </a:solidFill>
              <a:latin typeface="宋体" panose="02010600030101010101" pitchFamily="2" charset="-122"/>
              <a:cs typeface="宋体" panose="02010600030101010101" pitchFamily="2" charset="-122"/>
            </a:endParaRPr>
          </a:p>
        </p:txBody>
      </p:sp>
      <p:sp>
        <p:nvSpPr>
          <p:cNvPr id="18" name="TextBox 1"/>
          <p:cNvSpPr txBox="1"/>
          <p:nvPr/>
        </p:nvSpPr>
        <p:spPr>
          <a:xfrm>
            <a:off x="2489200" y="3606800"/>
            <a:ext cx="7315200" cy="863600"/>
          </a:xfrm>
          <a:prstGeom prst="rect">
            <a:avLst/>
          </a:prstGeom>
          <a:noFill/>
        </p:spPr>
        <p:txBody>
          <a:bodyPr wrap="none" lIns="0" tIns="0" rIns="0" rtlCol="0">
            <a:spAutoFit/>
          </a:bodyPr>
          <a:lstStyle/>
          <a:p>
            <a:pPr>
              <a:lnSpc>
                <a:spcPts val="2700"/>
              </a:lnSpc>
              <a:tabLst>
                <a:tab pos="571500" algn="l"/>
              </a:tabLst>
            </a:pPr>
            <a:r>
              <a:rPr lang="en-US" altLang="zh-CN" sz="2795" b="1" dirty="0" smtClean="0">
                <a:solidFill>
                  <a:srgbClr val="27F5FF"/>
                </a:solidFill>
                <a:latin typeface="宋体" panose="02010600030101010101" pitchFamily="2" charset="-122"/>
                <a:cs typeface="宋体" panose="02010600030101010101" pitchFamily="2" charset="-122"/>
              </a:rPr>
              <a:t>6,000亿</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FFFFFF"/>
                </a:solidFill>
                <a:latin typeface="宋体" panose="02010600030101010101" pitchFamily="2" charset="-122"/>
                <a:cs typeface="宋体" panose="02010600030101010101" pitchFamily="2" charset="-122"/>
              </a:rPr>
              <a:t>的K12课外辅导市场</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FFFFFF"/>
                </a:solidFill>
                <a:latin typeface="宋体" panose="02010600030101010101" pitchFamily="2" charset="-122"/>
                <a:cs typeface="宋体" panose="02010600030101010101" pitchFamily="2" charset="-122"/>
              </a:rPr>
              <a:t>前5名公司市场份额总和不到</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27F5FF"/>
                </a:solidFill>
                <a:latin typeface="宋体" panose="02010600030101010101" pitchFamily="2" charset="-122"/>
                <a:cs typeface="宋体" panose="02010600030101010101" pitchFamily="2" charset="-122"/>
              </a:rPr>
              <a:t>5%</a:t>
            </a:r>
            <a:endParaRPr lang="en-US" altLang="zh-CN" sz="2795" b="1" dirty="0" smtClean="0">
              <a:solidFill>
                <a:srgbClr val="27F5FF"/>
              </a:solidFill>
              <a:latin typeface="宋体" panose="02010600030101010101" pitchFamily="2" charset="-122"/>
              <a:cs typeface="宋体" panose="02010600030101010101" pitchFamily="2" charset="-122"/>
            </a:endParaRPr>
          </a:p>
          <a:p>
            <a:pPr>
              <a:lnSpc>
                <a:spcPts val="1000"/>
              </a:lnSpc>
            </a:pPr>
            <a:endParaRPr lang="en-US" altLang="zh-CN" dirty="0" smtClean="0"/>
          </a:p>
          <a:p>
            <a:pPr>
              <a:lnSpc>
                <a:spcPts val="3000"/>
              </a:lnSpc>
              <a:tabLst>
                <a:tab pos="571500" algn="l"/>
              </a:tabLst>
            </a:pPr>
            <a:r>
              <a:rPr lang="en-US" altLang="zh-CN" dirty="0" smtClean="0"/>
              <a:t>	</a:t>
            </a:r>
            <a:r>
              <a:rPr lang="en-US" altLang="zh-CN" sz="2795" b="1" dirty="0" smtClean="0">
                <a:solidFill>
                  <a:srgbClr val="27F5FF"/>
                </a:solidFill>
                <a:latin typeface="宋体" panose="02010600030101010101" pitchFamily="2" charset="-122"/>
                <a:cs typeface="宋体" panose="02010600030101010101" pitchFamily="2" charset="-122"/>
              </a:rPr>
              <a:t>松鼠AI的目标是占领25%的市场份额</a:t>
            </a:r>
            <a:endParaRPr lang="en-US" altLang="zh-CN" sz="2795" b="1" dirty="0" smtClean="0">
              <a:solidFill>
                <a:srgbClr val="27F5FF"/>
              </a:solidFill>
              <a:latin typeface="宋体" panose="02010600030101010101" pitchFamily="2" charset="-122"/>
              <a:cs typeface="宋体" panose="02010600030101010101" pitchFamily="2" charset="-122"/>
            </a:endParaRPr>
          </a:p>
        </p:txBody>
      </p:sp>
      <p:sp>
        <p:nvSpPr>
          <p:cNvPr id="19" name="TextBox 1"/>
          <p:cNvSpPr txBox="1"/>
          <p:nvPr/>
        </p:nvSpPr>
        <p:spPr>
          <a:xfrm>
            <a:off x="4876800" y="5372100"/>
            <a:ext cx="2133600" cy="495300"/>
          </a:xfrm>
          <a:prstGeom prst="rect">
            <a:avLst/>
          </a:prstGeom>
          <a:noFill/>
        </p:spPr>
        <p:txBody>
          <a:bodyPr wrap="none" lIns="0" tIns="0" rIns="0" rtlCol="0">
            <a:spAutoFit/>
          </a:bodyPr>
          <a:lstStyle/>
          <a:p>
            <a:pPr>
              <a:lnSpc>
                <a:spcPts val="1400"/>
              </a:lnSpc>
            </a:pPr>
            <a:r>
              <a:rPr lang="en-US" altLang="zh-CN" sz="1405" dirty="0" smtClean="0">
                <a:solidFill>
                  <a:srgbClr val="FFFFFF"/>
                </a:solidFill>
                <a:latin typeface="宋体" panose="02010600030101010101" pitchFamily="2" charset="-122"/>
                <a:cs typeface="宋体" panose="02010600030101010101" pitchFamily="2" charset="-122"/>
              </a:rPr>
              <a:t>教师精力有限，难以针对多</a:t>
            </a:r>
            <a:endParaRPr lang="en-US" altLang="zh-CN" sz="1405" dirty="0" smtClean="0">
              <a:solidFill>
                <a:srgbClr val="FFFFFF"/>
              </a:solidFill>
              <a:latin typeface="宋体" panose="02010600030101010101" pitchFamily="2" charset="-122"/>
              <a:cs typeface="宋体" panose="02010600030101010101" pitchFamily="2" charset="-122"/>
            </a:endParaRPr>
          </a:p>
          <a:p>
            <a:pPr>
              <a:lnSpc>
                <a:spcPts val="1000"/>
              </a:lnSpc>
            </a:pPr>
            <a:endParaRPr lang="en-US" altLang="zh-CN" dirty="0" smtClean="0"/>
          </a:p>
          <a:p>
            <a:pPr>
              <a:lnSpc>
                <a:spcPts val="1500"/>
              </a:lnSpc>
            </a:pPr>
            <a:r>
              <a:rPr lang="en-US" altLang="zh-CN" sz="1405" dirty="0" smtClean="0">
                <a:solidFill>
                  <a:srgbClr val="FFFFFF"/>
                </a:solidFill>
                <a:latin typeface="宋体" panose="02010600030101010101" pitchFamily="2" charset="-122"/>
                <a:cs typeface="宋体" panose="02010600030101010101" pitchFamily="2" charset="-122"/>
              </a:rPr>
              <a:t>个学生提供个性化辅导</a:t>
            </a:r>
            <a:endParaRPr lang="en-US" altLang="zh-CN" sz="1405" dirty="0" smtClean="0">
              <a:solidFill>
                <a:srgbClr val="FFFFFF"/>
              </a:solidFill>
              <a:latin typeface="宋体" panose="02010600030101010101" pitchFamily="2" charset="-122"/>
              <a:cs typeface="宋体" panose="02010600030101010101" pitchFamily="2" charset="-122"/>
            </a:endParaRPr>
          </a:p>
        </p:txBody>
      </p:sp>
      <p:sp>
        <p:nvSpPr>
          <p:cNvPr id="20" name="TextBox 1"/>
          <p:cNvSpPr txBox="1"/>
          <p:nvPr/>
        </p:nvSpPr>
        <p:spPr>
          <a:xfrm>
            <a:off x="1612900" y="5372100"/>
            <a:ext cx="1955800" cy="495300"/>
          </a:xfrm>
          <a:prstGeom prst="rect">
            <a:avLst/>
          </a:prstGeom>
          <a:noFill/>
        </p:spPr>
        <p:txBody>
          <a:bodyPr wrap="none" lIns="0" tIns="0" rIns="0" rtlCol="0">
            <a:spAutoFit/>
          </a:bodyPr>
          <a:lstStyle/>
          <a:p>
            <a:pPr>
              <a:lnSpc>
                <a:spcPts val="1400"/>
              </a:lnSpc>
              <a:tabLst>
                <a:tab pos="533400" algn="l"/>
              </a:tabLst>
            </a:pPr>
            <a:r>
              <a:rPr lang="en-US" altLang="zh-CN" sz="1405" dirty="0" smtClean="0">
                <a:solidFill>
                  <a:srgbClr val="FFFFFF"/>
                </a:solidFill>
                <a:latin typeface="宋体" panose="02010600030101010101" pitchFamily="2" charset="-122"/>
                <a:cs typeface="宋体" panose="02010600030101010101" pitchFamily="2" charset="-122"/>
              </a:rPr>
              <a:t>优质教师数量远远不能满</a:t>
            </a:r>
            <a:endParaRPr lang="en-US" altLang="zh-CN" sz="1405" dirty="0" smtClean="0">
              <a:solidFill>
                <a:srgbClr val="FFFFFF"/>
              </a:solidFill>
              <a:latin typeface="宋体" panose="02010600030101010101" pitchFamily="2" charset="-122"/>
              <a:cs typeface="宋体" panose="02010600030101010101" pitchFamily="2" charset="-122"/>
            </a:endParaRPr>
          </a:p>
          <a:p>
            <a:pPr>
              <a:lnSpc>
                <a:spcPts val="1000"/>
              </a:lnSpc>
            </a:pPr>
            <a:endParaRPr lang="en-US" altLang="zh-CN" dirty="0" smtClean="0"/>
          </a:p>
          <a:p>
            <a:pPr>
              <a:lnSpc>
                <a:spcPts val="1500"/>
              </a:lnSpc>
              <a:tabLst>
                <a:tab pos="533400" algn="l"/>
              </a:tabLst>
            </a:pPr>
            <a:r>
              <a:rPr lang="en-US" altLang="zh-CN" dirty="0" smtClean="0"/>
              <a:t>	</a:t>
            </a:r>
            <a:r>
              <a:rPr lang="en-US" altLang="zh-CN" sz="1405" dirty="0" smtClean="0">
                <a:solidFill>
                  <a:srgbClr val="FFFFFF"/>
                </a:solidFill>
                <a:latin typeface="宋体" panose="02010600030101010101" pitchFamily="2" charset="-122"/>
                <a:cs typeface="宋体" panose="02010600030101010101" pitchFamily="2" charset="-122"/>
              </a:rPr>
              <a:t>足市场需要</a:t>
            </a:r>
            <a:endParaRPr lang="en-US" altLang="zh-CN" sz="1405" dirty="0" smtClean="0">
              <a:solidFill>
                <a:srgbClr val="FFFFFF"/>
              </a:solidFill>
              <a:latin typeface="宋体" panose="02010600030101010101" pitchFamily="2" charset="-122"/>
              <a:cs typeface="宋体" panose="02010600030101010101" pitchFamily="2" charset="-122"/>
            </a:endParaRPr>
          </a:p>
        </p:txBody>
      </p:sp>
      <p:sp>
        <p:nvSpPr>
          <p:cNvPr id="21" name="TextBox 1"/>
          <p:cNvSpPr txBox="1"/>
          <p:nvPr/>
        </p:nvSpPr>
        <p:spPr>
          <a:xfrm>
            <a:off x="8242300" y="5372100"/>
            <a:ext cx="2311400" cy="495300"/>
          </a:xfrm>
          <a:prstGeom prst="rect">
            <a:avLst/>
          </a:prstGeom>
          <a:noFill/>
        </p:spPr>
        <p:txBody>
          <a:bodyPr wrap="none" lIns="0" tIns="0" rIns="0" rtlCol="0">
            <a:spAutoFit/>
          </a:bodyPr>
          <a:lstStyle/>
          <a:p>
            <a:pPr>
              <a:lnSpc>
                <a:spcPts val="1400"/>
              </a:lnSpc>
              <a:tabLst>
                <a:tab pos="482600" algn="l"/>
              </a:tabLst>
            </a:pPr>
            <a:r>
              <a:rPr lang="en-US" altLang="zh-CN" sz="1405" dirty="0" smtClean="0">
                <a:solidFill>
                  <a:srgbClr val="FFFFFF"/>
                </a:solidFill>
                <a:latin typeface="宋体" panose="02010600030101010101" pitchFamily="2" charset="-122"/>
                <a:cs typeface="宋体" panose="02010600030101010101" pitchFamily="2" charset="-122"/>
              </a:rPr>
              <a:t>教师的教学过程受地域限制线</a:t>
            </a:r>
            <a:endParaRPr lang="en-US" altLang="zh-CN" sz="1405" dirty="0" smtClean="0">
              <a:solidFill>
                <a:srgbClr val="FFFFFF"/>
              </a:solidFill>
              <a:latin typeface="宋体" panose="02010600030101010101" pitchFamily="2" charset="-122"/>
              <a:cs typeface="宋体" panose="02010600030101010101" pitchFamily="2" charset="-122"/>
            </a:endParaRPr>
          </a:p>
          <a:p>
            <a:pPr>
              <a:lnSpc>
                <a:spcPts val="1000"/>
              </a:lnSpc>
            </a:pPr>
            <a:endParaRPr lang="en-US" altLang="zh-CN" dirty="0" smtClean="0"/>
          </a:p>
          <a:p>
            <a:pPr>
              <a:lnSpc>
                <a:spcPts val="1500"/>
              </a:lnSpc>
              <a:tabLst>
                <a:tab pos="482600" algn="l"/>
              </a:tabLst>
            </a:pPr>
            <a:r>
              <a:rPr lang="en-US" altLang="zh-CN" dirty="0" smtClean="0"/>
              <a:t>	</a:t>
            </a:r>
            <a:r>
              <a:rPr lang="en-US" altLang="zh-CN" sz="1405" dirty="0" smtClean="0">
                <a:solidFill>
                  <a:srgbClr val="FFFFFF"/>
                </a:solidFill>
                <a:latin typeface="宋体" panose="02010600030101010101" pitchFamily="2" charset="-122"/>
                <a:cs typeface="宋体" panose="02010600030101010101" pitchFamily="2" charset="-122"/>
              </a:rPr>
              <a:t>上/线下环境影响</a:t>
            </a:r>
            <a:endParaRPr lang="en-US" altLang="zh-CN" sz="1405" dirty="0" smtClean="0">
              <a:solidFill>
                <a:srgbClr val="FFFFFF"/>
              </a:solidFill>
              <a:latin typeface="宋体" panose="02010600030101010101" pitchFamily="2" charset="-122"/>
              <a:cs typeface="宋体" panose="02010600030101010101" pitchFamily="2" charset="-122"/>
            </a:endParaRPr>
          </a:p>
        </p:txBody>
      </p:sp>
      <p:sp>
        <p:nvSpPr>
          <p:cNvPr id="22" name="TextBox 1"/>
          <p:cNvSpPr txBox="1"/>
          <p:nvPr/>
        </p:nvSpPr>
        <p:spPr>
          <a:xfrm>
            <a:off x="5842000" y="2717800"/>
            <a:ext cx="1244600" cy="381000"/>
          </a:xfrm>
          <a:prstGeom prst="rect">
            <a:avLst/>
          </a:prstGeom>
          <a:noFill/>
        </p:spPr>
        <p:txBody>
          <a:bodyPr wrap="none" lIns="0" tIns="0" rIns="0" rtlCol="0">
            <a:spAutoFit/>
          </a:bodyPr>
          <a:lstStyle/>
          <a:p>
            <a:pPr>
              <a:lnSpc>
                <a:spcPts val="1200"/>
              </a:lnSpc>
              <a:tabLst>
                <a:tab pos="152400" algn="l"/>
              </a:tabLst>
            </a:pPr>
            <a:r>
              <a:rPr lang="en-US" altLang="zh-CN" dirty="0" smtClean="0"/>
              <a:t>	</a:t>
            </a:r>
            <a:r>
              <a:rPr lang="en-US" altLang="zh-CN" sz="1200" dirty="0" smtClean="0">
                <a:solidFill>
                  <a:srgbClr val="FFFFFF"/>
                </a:solidFill>
                <a:latin typeface="宋体" panose="02010600030101010101" pitchFamily="2" charset="-122"/>
                <a:cs typeface="宋体" panose="02010600030101010101" pitchFamily="2" charset="-122"/>
              </a:rPr>
              <a:t>市值：</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68</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a:p>
            <a:pPr>
              <a:lnSpc>
                <a:spcPts val="1700"/>
              </a:lnSpc>
              <a:tabLst>
                <a:tab pos="152400" algn="l"/>
              </a:tabLst>
            </a:pPr>
            <a:r>
              <a:rPr lang="en-US" altLang="zh-CN" sz="1200" dirty="0" smtClean="0">
                <a:solidFill>
                  <a:srgbClr val="FFFFFF"/>
                </a:solidFill>
                <a:latin typeface="宋体" panose="02010600030101010101" pitchFamily="2" charset="-122"/>
                <a:cs typeface="宋体" panose="02010600030101010101" pitchFamily="2" charset="-122"/>
              </a:rPr>
              <a:t>年收入：</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50</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p:txBody>
      </p:sp>
      <p:sp>
        <p:nvSpPr>
          <p:cNvPr id="23" name="TextBox 1"/>
          <p:cNvSpPr txBox="1"/>
          <p:nvPr/>
        </p:nvSpPr>
        <p:spPr>
          <a:xfrm>
            <a:off x="7886700" y="2705100"/>
            <a:ext cx="1244600" cy="381000"/>
          </a:xfrm>
          <a:prstGeom prst="rect">
            <a:avLst/>
          </a:prstGeom>
          <a:noFill/>
        </p:spPr>
        <p:txBody>
          <a:bodyPr wrap="none" lIns="0" tIns="0" rIns="0" rtlCol="0">
            <a:spAutoFit/>
          </a:bodyPr>
          <a:lstStyle/>
          <a:p>
            <a:pPr>
              <a:lnSpc>
                <a:spcPts val="1200"/>
              </a:lnSpc>
              <a:tabLst>
                <a:tab pos="152400" algn="l"/>
              </a:tabLst>
            </a:pPr>
            <a:r>
              <a:rPr lang="en-US" altLang="zh-CN" dirty="0" smtClean="0"/>
              <a:t>	</a:t>
            </a:r>
            <a:r>
              <a:rPr lang="en-US" altLang="zh-CN" sz="1200" dirty="0" smtClean="0">
                <a:solidFill>
                  <a:srgbClr val="FFFFFF"/>
                </a:solidFill>
                <a:latin typeface="宋体" panose="02010600030101010101" pitchFamily="2" charset="-122"/>
                <a:cs typeface="宋体" panose="02010600030101010101" pitchFamily="2" charset="-122"/>
              </a:rPr>
              <a:t>市值：</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23</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a:p>
            <a:pPr>
              <a:lnSpc>
                <a:spcPts val="1700"/>
              </a:lnSpc>
              <a:tabLst>
                <a:tab pos="152400" algn="l"/>
              </a:tabLst>
            </a:pPr>
            <a:r>
              <a:rPr lang="en-US" altLang="zh-CN" sz="1200" dirty="0" smtClean="0">
                <a:solidFill>
                  <a:srgbClr val="FFFFFF"/>
                </a:solidFill>
                <a:latin typeface="宋体" panose="02010600030101010101" pitchFamily="2" charset="-122"/>
                <a:cs typeface="宋体" panose="02010600030101010101" pitchFamily="2" charset="-122"/>
              </a:rPr>
              <a:t>年收入：</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30</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p:txBody>
      </p:sp>
      <p:sp>
        <p:nvSpPr>
          <p:cNvPr id="24" name="TextBox 1"/>
          <p:cNvSpPr txBox="1"/>
          <p:nvPr/>
        </p:nvSpPr>
        <p:spPr>
          <a:xfrm>
            <a:off x="1689100" y="2654300"/>
            <a:ext cx="1320800" cy="381000"/>
          </a:xfrm>
          <a:prstGeom prst="rect">
            <a:avLst/>
          </a:prstGeom>
          <a:noFill/>
        </p:spPr>
        <p:txBody>
          <a:bodyPr wrap="none" lIns="0" tIns="0" rIns="0" rtlCol="0">
            <a:spAutoFit/>
          </a:bodyPr>
          <a:lstStyle/>
          <a:p>
            <a:pPr>
              <a:lnSpc>
                <a:spcPts val="1200"/>
              </a:lnSpc>
              <a:tabLst>
                <a:tab pos="152400" algn="l"/>
              </a:tabLst>
            </a:pPr>
            <a:r>
              <a:rPr lang="en-US" altLang="zh-CN" dirty="0" smtClean="0"/>
              <a:t>	</a:t>
            </a:r>
            <a:r>
              <a:rPr lang="en-US" altLang="zh-CN" sz="1200" dirty="0" smtClean="0">
                <a:solidFill>
                  <a:srgbClr val="FFFFFF"/>
                </a:solidFill>
                <a:latin typeface="宋体" panose="02010600030101010101" pitchFamily="2" charset="-122"/>
                <a:cs typeface="宋体" panose="02010600030101010101" pitchFamily="2" charset="-122"/>
              </a:rPr>
              <a:t>市值：</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956</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a:p>
            <a:pPr>
              <a:lnSpc>
                <a:spcPts val="1700"/>
              </a:lnSpc>
              <a:tabLst>
                <a:tab pos="152400" algn="l"/>
              </a:tabLst>
            </a:pPr>
            <a:r>
              <a:rPr lang="en-US" altLang="zh-CN" sz="1200" dirty="0" smtClean="0">
                <a:solidFill>
                  <a:srgbClr val="FFFFFF"/>
                </a:solidFill>
                <a:latin typeface="宋体" panose="02010600030101010101" pitchFamily="2" charset="-122"/>
                <a:cs typeface="宋体" panose="02010600030101010101" pitchFamily="2" charset="-122"/>
              </a:rPr>
              <a:t>年收入：</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126</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p:txBody>
      </p:sp>
      <p:sp>
        <p:nvSpPr>
          <p:cNvPr id="25" name="TextBox 1"/>
          <p:cNvSpPr txBox="1"/>
          <p:nvPr/>
        </p:nvSpPr>
        <p:spPr>
          <a:xfrm>
            <a:off x="3733800" y="2654300"/>
            <a:ext cx="1422400" cy="368300"/>
          </a:xfrm>
          <a:prstGeom prst="rect">
            <a:avLst/>
          </a:prstGeom>
          <a:noFill/>
        </p:spPr>
        <p:txBody>
          <a:bodyPr wrap="none" lIns="0" tIns="0" rIns="0" rtlCol="0">
            <a:spAutoFit/>
          </a:bodyPr>
          <a:lstStyle/>
          <a:p>
            <a:pPr>
              <a:lnSpc>
                <a:spcPts val="1200"/>
              </a:lnSpc>
              <a:tabLst>
                <a:tab pos="152400" algn="l"/>
              </a:tabLst>
            </a:pPr>
            <a:r>
              <a:rPr lang="en-US" altLang="zh-CN" dirty="0" smtClean="0"/>
              <a:t>	</a:t>
            </a:r>
            <a:r>
              <a:rPr lang="en-US" altLang="zh-CN" sz="1200" dirty="0" smtClean="0">
                <a:solidFill>
                  <a:srgbClr val="FFFFFF"/>
                </a:solidFill>
                <a:latin typeface="宋体" panose="02010600030101010101" pitchFamily="2" charset="-122"/>
                <a:cs typeface="宋体" panose="02010600030101010101" pitchFamily="2" charset="-122"/>
              </a:rPr>
              <a:t>市值：</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1194</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a:p>
            <a:pPr>
              <a:lnSpc>
                <a:spcPts val="1700"/>
              </a:lnSpc>
              <a:tabLst>
                <a:tab pos="152400" algn="l"/>
              </a:tabLst>
            </a:pPr>
            <a:r>
              <a:rPr lang="en-US" altLang="zh-CN" sz="1200" dirty="0" smtClean="0">
                <a:solidFill>
                  <a:srgbClr val="FFFFFF"/>
                </a:solidFill>
                <a:latin typeface="宋体" panose="02010600030101010101" pitchFamily="2" charset="-122"/>
                <a:cs typeface="宋体" panose="02010600030101010101" pitchFamily="2" charset="-122"/>
              </a:rPr>
              <a:t>年收入：</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73</a:t>
            </a:r>
            <a:r>
              <a:rPr lang="en-US" altLang="zh-CN" sz="1200" dirty="0" smtClean="0">
                <a:latin typeface="Times New Roman" panose="02020603050405020304" pitchFamily="18" charset="0"/>
                <a:cs typeface="Times New Roman" panose="02020603050405020304" pitchFamily="18" charset="0"/>
              </a:rPr>
              <a:t>  </a:t>
            </a:r>
            <a:r>
              <a:rPr lang="en-US" altLang="zh-CN" sz="1200" dirty="0" smtClean="0">
                <a:solidFill>
                  <a:srgbClr val="FFFFFF"/>
                </a:solidFill>
                <a:latin typeface="宋体" panose="02010600030101010101" pitchFamily="2" charset="-122"/>
                <a:cs typeface="宋体" panose="02010600030101010101" pitchFamily="2" charset="-122"/>
              </a:rPr>
              <a:t>亿</a:t>
            </a:r>
            <a:endParaRPr lang="en-US" altLang="zh-CN" sz="1200" dirty="0" smtClean="0">
              <a:solidFill>
                <a:srgbClr val="FFFFFF"/>
              </a:solidFill>
              <a:latin typeface="宋体" panose="02010600030101010101" pitchFamily="2" charset="-122"/>
              <a:cs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9296400" y="0"/>
            <a:ext cx="2895600" cy="25019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Box 1"/>
          <p:cNvSpPr txBox="1"/>
          <p:nvPr/>
        </p:nvSpPr>
        <p:spPr>
          <a:xfrm>
            <a:off x="1727200" y="2819400"/>
            <a:ext cx="8724900" cy="596900"/>
          </a:xfrm>
          <a:prstGeom prst="rect">
            <a:avLst/>
          </a:prstGeom>
          <a:noFill/>
        </p:spPr>
        <p:txBody>
          <a:bodyPr wrap="none" lIns="0" tIns="0" rIns="0" rtlCol="0">
            <a:spAutoFit/>
          </a:bodyPr>
          <a:lstStyle/>
          <a:p>
            <a:pPr>
              <a:lnSpc>
                <a:spcPts val="4700"/>
              </a:lnSpc>
            </a:pPr>
            <a:r>
              <a:rPr lang="en-US" altLang="zh-CN" sz="3600" b="1" dirty="0" smtClean="0">
                <a:solidFill>
                  <a:srgbClr val="FFFFFF"/>
                </a:solidFill>
                <a:latin typeface="微软雅黑" panose="020B0503020204020204" pitchFamily="18" charset="-122"/>
                <a:cs typeface="微软雅黑" panose="020B0503020204020204" pitchFamily="18" charset="-122"/>
              </a:rPr>
              <a:t>一、松鼠AI采用的人工智能自适应算法原理</a:t>
            </a:r>
            <a:endParaRPr lang="en-US" altLang="zh-CN" sz="3600" b="1"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939800" y="0"/>
            <a:ext cx="11252200" cy="56515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4" name="TextBox 1"/>
          <p:cNvSpPr txBox="1"/>
          <p:nvPr/>
        </p:nvSpPr>
        <p:spPr>
          <a:xfrm>
            <a:off x="1231900" y="2679700"/>
            <a:ext cx="8661400" cy="1651000"/>
          </a:xfrm>
          <a:prstGeom prst="rect">
            <a:avLst/>
          </a:prstGeom>
          <a:noFill/>
        </p:spPr>
        <p:txBody>
          <a:bodyPr wrap="none" lIns="0" tIns="0" rIns="0" rtlCol="0">
            <a:spAutoFit/>
          </a:bodyPr>
          <a:lstStyle/>
          <a:p>
            <a:pPr>
              <a:lnSpc>
                <a:spcPts val="4500"/>
              </a:lnSpc>
            </a:pPr>
            <a:r>
              <a:rPr lang="en-US" altLang="zh-CN" sz="3205" b="1" dirty="0" smtClean="0">
                <a:solidFill>
                  <a:srgbClr val="FFFFFF"/>
                </a:solidFill>
                <a:latin typeface="微软雅黑" panose="020B0503020204020204" pitchFamily="18" charset="-122"/>
                <a:cs typeface="微软雅黑" panose="020B0503020204020204" pitchFamily="18" charset="-122"/>
              </a:rPr>
              <a:t>在学习之前，松鼠</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Arial" panose="020B0604020202020204" pitchFamily="34" charset="0"/>
                <a:cs typeface="Arial" panose="020B0604020202020204" pitchFamily="34" charset="0"/>
              </a:rPr>
              <a:t>AI</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微软雅黑" panose="020B0503020204020204" pitchFamily="18" charset="-122"/>
                <a:cs typeface="微软雅黑" panose="020B0503020204020204" pitchFamily="18" charset="-122"/>
              </a:rPr>
              <a:t>首先对每个学生进行知识点</a:t>
            </a:r>
            <a:endParaRPr lang="en-US" altLang="zh-CN" sz="3205" b="1" dirty="0" smtClean="0">
              <a:solidFill>
                <a:srgbClr val="FFFFFF"/>
              </a:solidFill>
              <a:latin typeface="微软雅黑" panose="020B0503020204020204" pitchFamily="18" charset="-122"/>
              <a:cs typeface="微软雅黑" panose="020B0503020204020204" pitchFamily="18" charset="-122"/>
            </a:endParaRPr>
          </a:p>
          <a:p>
            <a:pPr>
              <a:lnSpc>
                <a:spcPts val="4200"/>
              </a:lnSpc>
            </a:pPr>
            <a:r>
              <a:rPr lang="en-US" altLang="zh-CN" sz="3205" b="1" dirty="0" smtClean="0">
                <a:solidFill>
                  <a:srgbClr val="FFFFFF"/>
                </a:solidFill>
                <a:latin typeface="微软雅黑" panose="020B0503020204020204" pitchFamily="18" charset="-122"/>
                <a:cs typeface="微软雅黑" panose="020B0503020204020204" pitchFamily="18" charset="-122"/>
              </a:rPr>
              <a:t>的扫描，只学习他不会的知识点，从而节省</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Arial" panose="020B0604020202020204" pitchFamily="34" charset="0"/>
                <a:cs typeface="Arial" panose="020B0604020202020204" pitchFamily="34" charset="0"/>
              </a:rPr>
              <a:t>70%-</a:t>
            </a:r>
            <a:endParaRPr lang="en-US" altLang="zh-CN" sz="3205" b="1" dirty="0" smtClean="0">
              <a:solidFill>
                <a:srgbClr val="FFFFFF"/>
              </a:solidFill>
              <a:latin typeface="Arial" panose="020B0604020202020204" pitchFamily="34" charset="0"/>
              <a:cs typeface="Arial" panose="020B0604020202020204" pitchFamily="34" charset="0"/>
            </a:endParaRPr>
          </a:p>
          <a:p>
            <a:pPr>
              <a:lnSpc>
                <a:spcPts val="4200"/>
              </a:lnSpc>
            </a:pPr>
            <a:r>
              <a:rPr lang="en-US" altLang="zh-CN" sz="3205" b="1" dirty="0" smtClean="0">
                <a:solidFill>
                  <a:srgbClr val="FFFFFF"/>
                </a:solidFill>
                <a:latin typeface="Arial" panose="020B0604020202020204" pitchFamily="34" charset="0"/>
                <a:cs typeface="Arial" panose="020B0604020202020204" pitchFamily="34" charset="0"/>
              </a:rPr>
              <a:t>80%</a:t>
            </a:r>
            <a:r>
              <a:rPr lang="en-US" altLang="zh-CN" sz="3205" dirty="0" smtClean="0">
                <a:latin typeface="Times New Roman" panose="02020603050405020304" pitchFamily="18" charset="0"/>
                <a:cs typeface="Times New Roman" panose="02020603050405020304" pitchFamily="18" charset="0"/>
              </a:rPr>
              <a:t> </a:t>
            </a:r>
            <a:r>
              <a:rPr lang="en-US" altLang="zh-CN" sz="3205" b="1" dirty="0" smtClean="0">
                <a:solidFill>
                  <a:srgbClr val="FFFFFF"/>
                </a:solidFill>
                <a:latin typeface="微软雅黑" panose="020B0503020204020204" pitchFamily="18" charset="-122"/>
                <a:cs typeface="微软雅黑" panose="020B0503020204020204" pitchFamily="18" charset="-122"/>
              </a:rPr>
              <a:t>的学习时间，实现减负。</a:t>
            </a:r>
            <a:endParaRPr lang="en-US" altLang="zh-CN" sz="3205" b="1"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2000" h="6858000">
                <a:moveTo>
                  <a:pt x="0" y="0"/>
                </a:moveTo>
                <a:lnTo>
                  <a:pt x="12192000" y="0"/>
                </a:lnTo>
                <a:lnTo>
                  <a:pt x="12192000" y="6858000"/>
                </a:lnTo>
                <a:lnTo>
                  <a:pt x="0" y="68580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2565400" y="0"/>
            <a:ext cx="469900" cy="68580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453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0" y="0"/>
            <a:ext cx="12192000" cy="6845300"/>
          </a:xfrm>
          <a:prstGeom prst="rect">
            <a:avLst/>
          </a:prstGeom>
          <a:noFill/>
        </p:spPr>
      </p:pic>
      <p:pic>
        <p:nvPicPr>
          <p:cNvPr id="5" name="Picture 3"/>
          <p:cNvPicPr>
            <a:picLocks noChangeAspect="1" noChangeArrowheads="1"/>
          </p:cNvPicPr>
          <p:nvPr/>
        </p:nvPicPr>
        <p:blipFill>
          <a:blip r:embed="rId2"/>
          <a:srcRect/>
          <a:stretch>
            <a:fillRect/>
          </a:stretch>
        </p:blipFill>
        <p:spPr bwMode="auto">
          <a:xfrm>
            <a:off x="0" y="0"/>
            <a:ext cx="12192000" cy="6845300"/>
          </a:xfrm>
          <a:prstGeom prst="rect">
            <a:avLst/>
          </a:prstGeom>
          <a:noFill/>
        </p:spPr>
      </p:pic>
      <p:pic>
        <p:nvPicPr>
          <p:cNvPr id="6" name="Picture 3"/>
          <p:cNvPicPr>
            <a:picLocks noChangeAspect="1" noChangeArrowheads="1"/>
          </p:cNvPicPr>
          <p:nvPr/>
        </p:nvPicPr>
        <p:blipFill>
          <a:blip r:embed="rId2"/>
          <a:srcRect/>
          <a:stretch>
            <a:fillRect/>
          </a:stretch>
        </p:blipFill>
        <p:spPr bwMode="auto">
          <a:xfrm>
            <a:off x="0" y="0"/>
            <a:ext cx="12192000" cy="68453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939800" y="0"/>
            <a:ext cx="11252200" cy="56515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4" name="TextBox 1"/>
          <p:cNvSpPr txBox="1"/>
          <p:nvPr/>
        </p:nvSpPr>
        <p:spPr>
          <a:xfrm>
            <a:off x="1295400" y="2349500"/>
            <a:ext cx="8623300" cy="1574800"/>
          </a:xfrm>
          <a:prstGeom prst="rect">
            <a:avLst/>
          </a:prstGeom>
          <a:noFill/>
        </p:spPr>
        <p:txBody>
          <a:bodyPr wrap="none" lIns="0" tIns="0" rIns="0" rtlCol="0">
            <a:spAutoFit/>
          </a:bodyPr>
          <a:lstStyle/>
          <a:p>
            <a:pPr>
              <a:lnSpc>
                <a:spcPts val="3600"/>
              </a:lnSpc>
            </a:pPr>
            <a:r>
              <a:rPr lang="en-US" altLang="zh-CN" sz="2795" b="1" dirty="0" smtClean="0">
                <a:solidFill>
                  <a:srgbClr val="FFFFFF"/>
                </a:solidFill>
                <a:latin typeface="微软雅黑" panose="020B0503020204020204" pitchFamily="18" charset="-122"/>
                <a:cs typeface="微软雅黑" panose="020B0503020204020204" pitchFamily="18" charset="-122"/>
              </a:rPr>
              <a:t>同一知识点，不同学生所学习的时间不同；同一学生，</a:t>
            </a:r>
            <a:endParaRPr lang="en-US" altLang="zh-CN" sz="2795" b="1" dirty="0" smtClean="0">
              <a:solidFill>
                <a:srgbClr val="FFFFFF"/>
              </a:solidFill>
              <a:latin typeface="微软雅黑" panose="020B0503020204020204" pitchFamily="18" charset="-122"/>
              <a:cs typeface="微软雅黑" panose="020B0503020204020204" pitchFamily="18" charset="-122"/>
            </a:endParaRPr>
          </a:p>
          <a:p>
            <a:pPr>
              <a:lnSpc>
                <a:spcPts val="4300"/>
              </a:lnSpc>
            </a:pPr>
            <a:r>
              <a:rPr lang="en-US" altLang="zh-CN" sz="2795" b="1" dirty="0" smtClean="0">
                <a:solidFill>
                  <a:srgbClr val="FFFFFF"/>
                </a:solidFill>
                <a:latin typeface="微软雅黑" panose="020B0503020204020204" pitchFamily="18" charset="-122"/>
                <a:cs typeface="微软雅黑" panose="020B0503020204020204" pitchFamily="18" charset="-122"/>
              </a:rPr>
              <a:t>学习不同知识点的时间也不同。可能是7分钟-90分钟之</a:t>
            </a:r>
            <a:endParaRPr lang="en-US" altLang="zh-CN" sz="2795" b="1" dirty="0" smtClean="0">
              <a:solidFill>
                <a:srgbClr val="FFFFFF"/>
              </a:solidFill>
              <a:latin typeface="微软雅黑" panose="020B0503020204020204" pitchFamily="18" charset="-122"/>
              <a:cs typeface="微软雅黑" panose="020B0503020204020204" pitchFamily="18" charset="-122"/>
            </a:endParaRPr>
          </a:p>
          <a:p>
            <a:pPr>
              <a:lnSpc>
                <a:spcPts val="4300"/>
              </a:lnSpc>
            </a:pPr>
            <a:r>
              <a:rPr lang="en-US" altLang="zh-CN" sz="2795" b="1" dirty="0" smtClean="0">
                <a:solidFill>
                  <a:srgbClr val="FFFFFF"/>
                </a:solidFill>
                <a:latin typeface="微软雅黑" panose="020B0503020204020204" pitchFamily="18" charset="-122"/>
                <a:cs typeface="微软雅黑" panose="020B0503020204020204" pitchFamily="18" charset="-122"/>
              </a:rPr>
              <a:t>间的数字，不一定是传统教育固定的45分钟。</a:t>
            </a:r>
            <a:endParaRPr lang="en-US" altLang="zh-CN" sz="2795" b="1"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12192000" cy="68580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32600"/>
          </a:xfrm>
          <a:prstGeom prst="rect">
            <a:avLst/>
          </a:prstGeom>
          <a:noFill/>
        </p:spPr>
      </p:pic>
      <p:sp>
        <p:nvSpPr>
          <p:cNvPr id="3" name="TextBox 1"/>
          <p:cNvSpPr txBox="1"/>
          <p:nvPr/>
        </p:nvSpPr>
        <p:spPr>
          <a:xfrm>
            <a:off x="6743700" y="5029200"/>
            <a:ext cx="317500" cy="825500"/>
          </a:xfrm>
          <a:prstGeom prst="rect">
            <a:avLst/>
          </a:prstGeom>
          <a:noFill/>
        </p:spPr>
        <p:txBody>
          <a:bodyPr wrap="none" lIns="0" tIns="0" rIns="0" rtlCol="0">
            <a:spAutoFit/>
          </a:bodyPr>
          <a:lstStyle/>
          <a:p>
            <a:pPr>
              <a:lnSpc>
                <a:spcPts val="2100"/>
              </a:lnSpc>
            </a:pPr>
            <a:r>
              <a:rPr lang="en-US" altLang="zh-CN" sz="1680" dirty="0" smtClean="0">
                <a:solidFill>
                  <a:srgbClr val="3BFFB4"/>
                </a:solidFill>
                <a:latin typeface="微软雅黑" panose="020B0503020204020204" pitchFamily="18" charset="-122"/>
                <a:cs typeface="微软雅黑" panose="020B0503020204020204" pitchFamily="18" charset="-122"/>
              </a:rPr>
              <a:t>⽴</a:t>
            </a:r>
            <a:r>
              <a:rPr lang="en-US" altLang="zh-CN" sz="1680" dirty="0" smtClean="0">
                <a:latin typeface="Times New Roman" panose="02020603050405020304" pitchFamily="18" charset="0"/>
                <a:cs typeface="Times New Roman" panose="02020603050405020304" pitchFamily="18" charset="0"/>
              </a:rPr>
              <a:t> </a:t>
            </a:r>
            <a:r>
              <a:rPr lang="en-US" altLang="zh-CN" sz="1680" dirty="0" smtClean="0">
                <a:solidFill>
                  <a:srgbClr val="3BFFB4"/>
                </a:solidFill>
                <a:latin typeface="宋体" panose="02010600030101010101" pitchFamily="2" charset="-122"/>
                <a:cs typeface="宋体" panose="02010600030101010101" pitchFamily="2" charset="-122"/>
              </a:rPr>
              <a:t>立</a:t>
            </a:r>
            <a:endParaRPr lang="en-US" altLang="zh-CN" sz="1680" dirty="0" smtClean="0">
              <a:solidFill>
                <a:srgbClr val="3BFFB4"/>
              </a:solidFill>
              <a:latin typeface="宋体" panose="02010600030101010101" pitchFamily="2" charset="-122"/>
              <a:cs typeface="宋体" panose="02010600030101010101" pitchFamily="2" charset="-122"/>
            </a:endParaRPr>
          </a:p>
          <a:p>
            <a:pPr>
              <a:lnSpc>
                <a:spcPts val="2300"/>
              </a:lnSpc>
            </a:pPr>
            <a:r>
              <a:rPr lang="en-US" altLang="zh-CN" sz="1680" dirty="0" smtClean="0">
                <a:solidFill>
                  <a:srgbClr val="3BFFB4"/>
                </a:solidFill>
                <a:latin typeface="微软雅黑" panose="020B0503020204020204" pitchFamily="18" charset="-122"/>
                <a:cs typeface="微软雅黑" panose="020B0503020204020204" pitchFamily="18" charset="-122"/>
              </a:rPr>
              <a:t>⽅</a:t>
            </a:r>
            <a:r>
              <a:rPr lang="en-US" altLang="zh-CN" sz="1680" dirty="0" smtClean="0">
                <a:latin typeface="Times New Roman" panose="02020603050405020304" pitchFamily="18" charset="0"/>
                <a:cs typeface="Times New Roman" panose="02020603050405020304" pitchFamily="18" charset="0"/>
              </a:rPr>
              <a:t> </a:t>
            </a:r>
            <a:r>
              <a:rPr lang="en-US" altLang="zh-CN" sz="1680" dirty="0" smtClean="0">
                <a:solidFill>
                  <a:srgbClr val="3BFFB4"/>
                </a:solidFill>
                <a:latin typeface="宋体" panose="02010600030101010101" pitchFamily="2" charset="-122"/>
                <a:cs typeface="宋体" panose="02010600030101010101" pitchFamily="2" charset="-122"/>
              </a:rPr>
              <a:t>方</a:t>
            </a:r>
            <a:endParaRPr lang="en-US" altLang="zh-CN" sz="1680" dirty="0" smtClean="0">
              <a:solidFill>
                <a:srgbClr val="3BFFB4"/>
              </a:solidFill>
              <a:latin typeface="宋体" panose="02010600030101010101" pitchFamily="2" charset="-122"/>
              <a:cs typeface="宋体" panose="02010600030101010101" pitchFamily="2" charset="-122"/>
            </a:endParaRPr>
          </a:p>
          <a:p>
            <a:pPr>
              <a:lnSpc>
                <a:spcPts val="2100"/>
              </a:lnSpc>
            </a:pPr>
            <a:r>
              <a:rPr lang="en-US" altLang="zh-CN" sz="1680" dirty="0" smtClean="0">
                <a:solidFill>
                  <a:srgbClr val="3BFFB4"/>
                </a:solidFill>
                <a:latin typeface="宋体" panose="02010600030101010101" pitchFamily="2" charset="-122"/>
                <a:cs typeface="宋体" panose="02010600030101010101" pitchFamily="2" charset="-122"/>
              </a:rPr>
              <a:t>根</a:t>
            </a:r>
            <a:endParaRPr lang="en-US" altLang="zh-CN" sz="1680" dirty="0" smtClean="0">
              <a:solidFill>
                <a:srgbClr val="3BFFB4"/>
              </a:solidFill>
              <a:latin typeface="宋体" panose="02010600030101010101" pitchFamily="2" charset="-122"/>
              <a:cs typeface="宋体" panose="02010600030101010101" pitchFamily="2" charset="-122"/>
            </a:endParaRPr>
          </a:p>
        </p:txBody>
      </p:sp>
      <p:sp>
        <p:nvSpPr>
          <p:cNvPr id="4" name="TextBox 1"/>
          <p:cNvSpPr txBox="1"/>
          <p:nvPr/>
        </p:nvSpPr>
        <p:spPr>
          <a:xfrm>
            <a:off x="7721600" y="5029200"/>
            <a:ext cx="317500" cy="825500"/>
          </a:xfrm>
          <a:prstGeom prst="rect">
            <a:avLst/>
          </a:prstGeom>
          <a:noFill/>
        </p:spPr>
        <p:txBody>
          <a:bodyPr wrap="none" lIns="0" tIns="0" rIns="0" rtlCol="0">
            <a:spAutoFit/>
          </a:bodyPr>
          <a:lstStyle/>
          <a:p>
            <a:pPr>
              <a:lnSpc>
                <a:spcPts val="2100"/>
              </a:lnSpc>
            </a:pPr>
            <a:r>
              <a:rPr lang="en-US" altLang="zh-CN" sz="1680" dirty="0" smtClean="0">
                <a:solidFill>
                  <a:srgbClr val="3BFFB4"/>
                </a:solidFill>
                <a:latin typeface="微软雅黑" panose="020B0503020204020204" pitchFamily="18" charset="-122"/>
                <a:cs typeface="微软雅黑" panose="020B0503020204020204" pitchFamily="18" charset="-122"/>
              </a:rPr>
              <a:t>⽴</a:t>
            </a:r>
            <a:r>
              <a:rPr lang="en-US" altLang="zh-CN" sz="1680" dirty="0" smtClean="0">
                <a:latin typeface="Times New Roman" panose="02020603050405020304" pitchFamily="18" charset="0"/>
                <a:cs typeface="Times New Roman" panose="02020603050405020304" pitchFamily="18" charset="0"/>
              </a:rPr>
              <a:t> </a:t>
            </a:r>
            <a:r>
              <a:rPr lang="en-US" altLang="zh-CN" sz="1680" dirty="0" smtClean="0">
                <a:solidFill>
                  <a:srgbClr val="3BFFB4"/>
                </a:solidFill>
                <a:latin typeface="宋体" panose="02010600030101010101" pitchFamily="2" charset="-122"/>
                <a:cs typeface="宋体" panose="02010600030101010101" pitchFamily="2" charset="-122"/>
              </a:rPr>
              <a:t>立</a:t>
            </a:r>
            <a:endParaRPr lang="en-US" altLang="zh-CN" sz="1680" dirty="0" smtClean="0">
              <a:solidFill>
                <a:srgbClr val="3BFFB4"/>
              </a:solidFill>
              <a:latin typeface="宋体" panose="02010600030101010101" pitchFamily="2" charset="-122"/>
              <a:cs typeface="宋体" panose="02010600030101010101" pitchFamily="2" charset="-122"/>
            </a:endParaRPr>
          </a:p>
          <a:p>
            <a:pPr>
              <a:lnSpc>
                <a:spcPts val="2300"/>
              </a:lnSpc>
            </a:pPr>
            <a:r>
              <a:rPr lang="en-US" altLang="zh-CN" sz="1680" dirty="0" smtClean="0">
                <a:solidFill>
                  <a:srgbClr val="3BFFB4"/>
                </a:solidFill>
                <a:latin typeface="微软雅黑" panose="020B0503020204020204" pitchFamily="18" charset="-122"/>
                <a:cs typeface="微软雅黑" panose="020B0503020204020204" pitchFamily="18" charset="-122"/>
              </a:rPr>
              <a:t>⽅</a:t>
            </a:r>
            <a:r>
              <a:rPr lang="en-US" altLang="zh-CN" sz="1680" dirty="0" smtClean="0">
                <a:latin typeface="Times New Roman" panose="02020603050405020304" pitchFamily="18" charset="0"/>
                <a:cs typeface="Times New Roman" panose="02020603050405020304" pitchFamily="18" charset="0"/>
              </a:rPr>
              <a:t> </a:t>
            </a:r>
            <a:r>
              <a:rPr lang="en-US" altLang="zh-CN" sz="1680" dirty="0" smtClean="0">
                <a:solidFill>
                  <a:srgbClr val="3BFFB4"/>
                </a:solidFill>
                <a:latin typeface="宋体" panose="02010600030101010101" pitchFamily="2" charset="-122"/>
                <a:cs typeface="宋体" panose="02010600030101010101" pitchFamily="2" charset="-122"/>
              </a:rPr>
              <a:t>方</a:t>
            </a:r>
            <a:endParaRPr lang="en-US" altLang="zh-CN" sz="1680" dirty="0" smtClean="0">
              <a:solidFill>
                <a:srgbClr val="3BFFB4"/>
              </a:solidFill>
              <a:latin typeface="宋体" panose="02010600030101010101" pitchFamily="2" charset="-122"/>
              <a:cs typeface="宋体" panose="02010600030101010101" pitchFamily="2" charset="-122"/>
            </a:endParaRPr>
          </a:p>
          <a:p>
            <a:pPr>
              <a:lnSpc>
                <a:spcPts val="2100"/>
              </a:lnSpc>
            </a:pPr>
            <a:r>
              <a:rPr lang="en-US" altLang="zh-CN" sz="1680" dirty="0" smtClean="0">
                <a:solidFill>
                  <a:srgbClr val="3BFFB4"/>
                </a:solidFill>
                <a:latin typeface="宋体" panose="02010600030101010101" pitchFamily="2" charset="-122"/>
                <a:cs typeface="宋体" panose="02010600030101010101" pitchFamily="2" charset="-122"/>
              </a:rPr>
              <a:t>根</a:t>
            </a:r>
            <a:endParaRPr lang="en-US" altLang="zh-CN" sz="1680" dirty="0" smtClean="0">
              <a:solidFill>
                <a:srgbClr val="3BFFB4"/>
              </a:solidFill>
              <a:latin typeface="宋体" panose="02010600030101010101" pitchFamily="2" charset="-122"/>
              <a:cs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939800" y="0"/>
            <a:ext cx="11252200" cy="56515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4" name="TextBox 1"/>
          <p:cNvSpPr txBox="1"/>
          <p:nvPr/>
        </p:nvSpPr>
        <p:spPr>
          <a:xfrm>
            <a:off x="1346200" y="2514600"/>
            <a:ext cx="8382000" cy="2120900"/>
          </a:xfrm>
          <a:prstGeom prst="rect">
            <a:avLst/>
          </a:prstGeom>
          <a:noFill/>
        </p:spPr>
        <p:txBody>
          <a:bodyPr wrap="none" lIns="0" tIns="0" rIns="0" rtlCol="0">
            <a:spAutoFit/>
          </a:bodyPr>
          <a:lstStyle/>
          <a:p>
            <a:pPr>
              <a:lnSpc>
                <a:spcPts val="3600"/>
              </a:lnSpc>
            </a:pPr>
            <a:r>
              <a:rPr lang="en-US" altLang="zh-CN" sz="2795" dirty="0" smtClean="0">
                <a:solidFill>
                  <a:srgbClr val="FFFFFF"/>
                </a:solidFill>
                <a:latin typeface="微软雅黑" panose="020B0503020204020204" pitchFamily="18" charset="-122"/>
                <a:cs typeface="微软雅黑" panose="020B0503020204020204" pitchFamily="18" charset="-122"/>
              </a:rPr>
              <a:t>一个学生9年级的知识点没有掌握扎实，可能是在八年</a:t>
            </a:r>
            <a:endParaRPr lang="en-US" altLang="zh-CN" sz="2795" dirty="0" smtClean="0">
              <a:solidFill>
                <a:srgbClr val="FFFFFF"/>
              </a:solidFill>
              <a:latin typeface="微软雅黑" panose="020B0503020204020204" pitchFamily="18" charset="-122"/>
              <a:cs typeface="微软雅黑" panose="020B0503020204020204" pitchFamily="18" charset="-122"/>
            </a:endParaRPr>
          </a:p>
          <a:p>
            <a:pPr>
              <a:lnSpc>
                <a:spcPts val="4300"/>
              </a:lnSpc>
            </a:pPr>
            <a:r>
              <a:rPr lang="en-US" altLang="zh-CN" sz="2795" dirty="0" smtClean="0">
                <a:solidFill>
                  <a:srgbClr val="FFFFFF"/>
                </a:solidFill>
                <a:latin typeface="微软雅黑" panose="020B0503020204020204" pitchFamily="18" charset="-122"/>
                <a:cs typeface="微软雅黑" panose="020B0503020204020204" pitchFamily="18" charset="-122"/>
              </a:rPr>
              <a:t>级或者七年级的前序知识点里面有漏洞导致的，松鼠</a:t>
            </a:r>
            <a:endParaRPr lang="en-US" altLang="zh-CN" sz="2795" dirty="0" smtClean="0">
              <a:solidFill>
                <a:srgbClr val="FFFFFF"/>
              </a:solidFill>
              <a:latin typeface="微软雅黑" panose="020B0503020204020204" pitchFamily="18" charset="-122"/>
              <a:cs typeface="微软雅黑" panose="020B0503020204020204" pitchFamily="18" charset="-122"/>
            </a:endParaRPr>
          </a:p>
          <a:p>
            <a:pPr>
              <a:lnSpc>
                <a:spcPts val="4300"/>
              </a:lnSpc>
            </a:pPr>
            <a:r>
              <a:rPr lang="en-US" altLang="zh-CN" sz="2795" dirty="0" smtClean="0">
                <a:solidFill>
                  <a:srgbClr val="FFFFFF"/>
                </a:solidFill>
                <a:latin typeface="微软雅黑" panose="020B0503020204020204" pitchFamily="18" charset="-122"/>
                <a:cs typeface="微软雅黑" panose="020B0503020204020204" pitchFamily="18" charset="-122"/>
              </a:rPr>
              <a:t>AI算法会追根溯源，找到学生的知识薄弱点，找到真</a:t>
            </a:r>
            <a:endParaRPr lang="en-US" altLang="zh-CN" sz="2795" dirty="0" smtClean="0">
              <a:solidFill>
                <a:srgbClr val="FFFFFF"/>
              </a:solidFill>
              <a:latin typeface="微软雅黑" panose="020B0503020204020204" pitchFamily="18" charset="-122"/>
              <a:cs typeface="微软雅黑" panose="020B0503020204020204" pitchFamily="18" charset="-122"/>
            </a:endParaRPr>
          </a:p>
          <a:p>
            <a:pPr>
              <a:lnSpc>
                <a:spcPts val="4300"/>
              </a:lnSpc>
            </a:pPr>
            <a:r>
              <a:rPr lang="en-US" altLang="zh-CN" sz="2795" dirty="0" smtClean="0">
                <a:solidFill>
                  <a:srgbClr val="FFFFFF"/>
                </a:solidFill>
                <a:latin typeface="微软雅黑" panose="020B0503020204020204" pitchFamily="18" charset="-122"/>
                <a:cs typeface="微软雅黑" panose="020B0503020204020204" pitchFamily="18" charset="-122"/>
              </a:rPr>
              <a:t>正的知识漏洞。</a:t>
            </a:r>
            <a:endParaRPr lang="en-US" altLang="zh-CN" sz="2795"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12192000" cy="6858000"/>
          </a:xfrm>
          <a:prstGeom prst="rect">
            <a:avLst/>
          </a:prstGeom>
          <a:noFill/>
        </p:spPr>
      </p:pic>
      <p:sp>
        <p:nvSpPr>
          <p:cNvPr id="2" name="TextBox 1"/>
          <p:cNvSpPr txBox="1"/>
          <p:nvPr/>
        </p:nvSpPr>
        <p:spPr>
          <a:xfrm>
            <a:off x="4178300" y="800100"/>
            <a:ext cx="3810000" cy="660400"/>
          </a:xfrm>
          <a:prstGeom prst="rect">
            <a:avLst/>
          </a:prstGeom>
          <a:noFill/>
        </p:spPr>
        <p:txBody>
          <a:bodyPr wrap="none" lIns="0" tIns="0" rIns="0" rtlCol="0">
            <a:spAutoFit/>
          </a:bodyPr>
          <a:lstStyle/>
          <a:p>
            <a:pPr>
              <a:lnSpc>
                <a:spcPts val="5200"/>
              </a:lnSpc>
            </a:pPr>
            <a:r>
              <a:rPr lang="en-US" altLang="zh-CN" sz="3995" b="1" dirty="0" smtClean="0">
                <a:solidFill>
                  <a:srgbClr val="FFFFFF"/>
                </a:solidFill>
                <a:latin typeface="微软雅黑" panose="020B0503020204020204" pitchFamily="18" charset="-122"/>
                <a:cs typeface="微软雅黑" panose="020B0503020204020204" pitchFamily="18" charset="-122"/>
              </a:rPr>
              <a:t>乂学教育-松鼠AI</a:t>
            </a:r>
            <a:endParaRPr lang="en-US" altLang="zh-CN" sz="3995" b="1" dirty="0" smtClean="0">
              <a:solidFill>
                <a:srgbClr val="FFFFFF"/>
              </a:solidFill>
              <a:latin typeface="微软雅黑" panose="020B0503020204020204" pitchFamily="18" charset="-122"/>
              <a:cs typeface="微软雅黑" panose="020B0503020204020204" pitchFamily="18" charset="-122"/>
            </a:endParaRPr>
          </a:p>
        </p:txBody>
      </p:sp>
      <p:sp>
        <p:nvSpPr>
          <p:cNvPr id="3" name="TextBox 1"/>
          <p:cNvSpPr txBox="1"/>
          <p:nvPr/>
        </p:nvSpPr>
        <p:spPr>
          <a:xfrm>
            <a:off x="266700" y="2120900"/>
            <a:ext cx="11455400" cy="355600"/>
          </a:xfrm>
          <a:prstGeom prst="rect">
            <a:avLst/>
          </a:prstGeom>
          <a:noFill/>
        </p:spPr>
        <p:txBody>
          <a:bodyPr wrap="none" lIns="0" tIns="0" rIns="0" rtlCol="0">
            <a:spAutoFit/>
          </a:bodyPr>
          <a:lstStyle/>
          <a:p>
            <a:pPr>
              <a:lnSpc>
                <a:spcPts val="2800"/>
              </a:lnSpc>
            </a:pPr>
            <a:r>
              <a:rPr lang="en-US" altLang="zh-CN" sz="2195" dirty="0" smtClean="0">
                <a:solidFill>
                  <a:srgbClr val="FFFFFF"/>
                </a:solidFill>
                <a:latin typeface="Wingdings" panose="05000000000000000000" pitchFamily="18" charset="0"/>
                <a:cs typeface="Wingdings" panose="05000000000000000000" pitchFamily="18" charset="0"/>
              </a:rPr>
              <a:t>l</a:t>
            </a:r>
            <a:r>
              <a:rPr lang="en-US" altLang="zh-CN" sz="2195" dirty="0" smtClean="0">
                <a:latin typeface="Times New Roman" panose="02020603050405020304" pitchFamily="18" charset="0"/>
                <a:cs typeface="Times New Roman" panose="02020603050405020304" pitchFamily="18" charset="0"/>
              </a:rPr>
              <a:t> </a:t>
            </a:r>
            <a:r>
              <a:rPr lang="en-US" altLang="zh-CN" sz="2195" dirty="0" smtClean="0">
                <a:solidFill>
                  <a:srgbClr val="FFFFFF"/>
                </a:solidFill>
                <a:latin typeface="微软雅黑" panose="020B0503020204020204" pitchFamily="18" charset="-122"/>
                <a:cs typeface="微软雅黑" panose="020B0503020204020204" pitchFamily="18" charset="-122"/>
              </a:rPr>
              <a:t>松鼠AI智适应教育是国内第一家开发拥有自主知识产权的中小学人工智能自适应学习系统的</a:t>
            </a:r>
            <a:endParaRPr lang="en-US" altLang="zh-CN" sz="2195" dirty="0" smtClean="0">
              <a:solidFill>
                <a:srgbClr val="FFFFFF"/>
              </a:solidFill>
              <a:latin typeface="微软雅黑" panose="020B0503020204020204" pitchFamily="18" charset="-122"/>
              <a:cs typeface="微软雅黑" panose="020B0503020204020204" pitchFamily="18" charset="-122"/>
            </a:endParaRPr>
          </a:p>
        </p:txBody>
      </p:sp>
      <p:sp>
        <p:nvSpPr>
          <p:cNvPr id="4" name="TextBox 1"/>
          <p:cNvSpPr txBox="1"/>
          <p:nvPr/>
        </p:nvSpPr>
        <p:spPr>
          <a:xfrm>
            <a:off x="546100" y="2616200"/>
            <a:ext cx="10223500" cy="355600"/>
          </a:xfrm>
          <a:prstGeom prst="rect">
            <a:avLst/>
          </a:prstGeom>
          <a:noFill/>
        </p:spPr>
        <p:txBody>
          <a:bodyPr wrap="none" lIns="0" tIns="0" rIns="0" rtlCol="0">
            <a:spAutoFit/>
          </a:bodyPr>
          <a:lstStyle/>
          <a:p>
            <a:pPr>
              <a:lnSpc>
                <a:spcPts val="2800"/>
              </a:lnSpc>
            </a:pPr>
            <a:r>
              <a:rPr lang="en-US" altLang="zh-CN" sz="2195" dirty="0" smtClean="0">
                <a:solidFill>
                  <a:srgbClr val="FFFFFF"/>
                </a:solidFill>
                <a:latin typeface="微软雅黑" panose="020B0503020204020204" pitchFamily="18" charset="-122"/>
                <a:cs typeface="微软雅黑" panose="020B0503020204020204" pitchFamily="18" charset="-122"/>
              </a:rPr>
              <a:t>科技公司，拥有MCM能力值训练、错因重构知识地图等多个全球首创AI应用技术。</a:t>
            </a:r>
            <a:endParaRPr lang="en-US" altLang="zh-CN" sz="2195" dirty="0" smtClean="0">
              <a:solidFill>
                <a:srgbClr val="FFFFFF"/>
              </a:solidFill>
              <a:latin typeface="微软雅黑" panose="020B0503020204020204" pitchFamily="18" charset="-122"/>
              <a:cs typeface="微软雅黑" panose="020B0503020204020204" pitchFamily="18" charset="-122"/>
            </a:endParaRPr>
          </a:p>
        </p:txBody>
      </p:sp>
      <p:sp>
        <p:nvSpPr>
          <p:cNvPr id="5" name="TextBox 1"/>
          <p:cNvSpPr txBox="1"/>
          <p:nvPr/>
        </p:nvSpPr>
        <p:spPr>
          <a:xfrm>
            <a:off x="266700" y="3683000"/>
            <a:ext cx="11645900" cy="1866900"/>
          </a:xfrm>
          <a:prstGeom prst="rect">
            <a:avLst/>
          </a:prstGeom>
          <a:noFill/>
        </p:spPr>
        <p:txBody>
          <a:bodyPr wrap="none" lIns="0" tIns="0" rIns="0" rtlCol="0">
            <a:spAutoFit/>
          </a:bodyPr>
          <a:lstStyle/>
          <a:p>
            <a:pPr>
              <a:lnSpc>
                <a:spcPts val="2800"/>
              </a:lnSpc>
              <a:tabLst>
                <a:tab pos="279400" algn="l"/>
              </a:tabLst>
            </a:pPr>
            <a:r>
              <a:rPr lang="en-US" altLang="zh-CN" sz="2195" dirty="0" smtClean="0">
                <a:solidFill>
                  <a:srgbClr val="FFFFFF"/>
                </a:solidFill>
                <a:latin typeface="Wingdings" panose="05000000000000000000" pitchFamily="18" charset="0"/>
                <a:cs typeface="Wingdings" panose="05000000000000000000" pitchFamily="18" charset="0"/>
              </a:rPr>
              <a:t>l</a:t>
            </a:r>
            <a:r>
              <a:rPr lang="en-US" altLang="zh-CN" sz="2195" dirty="0" smtClean="0">
                <a:latin typeface="Times New Roman" panose="02020603050405020304" pitchFamily="18" charset="0"/>
                <a:cs typeface="Times New Roman" panose="02020603050405020304" pitchFamily="18" charset="0"/>
              </a:rPr>
              <a:t> </a:t>
            </a:r>
            <a:r>
              <a:rPr lang="en-US" altLang="zh-CN" sz="2195" dirty="0" smtClean="0">
                <a:solidFill>
                  <a:srgbClr val="FFFFFF"/>
                </a:solidFill>
                <a:latin typeface="微软雅黑" panose="020B0503020204020204" pitchFamily="18" charset="-122"/>
                <a:cs typeface="微软雅黑" panose="020B0503020204020204" pitchFamily="18" charset="-122"/>
              </a:rPr>
              <a:t>在AIED,CSEDU,AERA,IJCAI,KDD等全球顶级AI或教育学术会议上论文获奖或受邀演讲，机器</a:t>
            </a:r>
            <a:endParaRPr lang="en-US" altLang="zh-CN" sz="2195" dirty="0" smtClean="0">
              <a:solidFill>
                <a:srgbClr val="FFFFFF"/>
              </a:solidFill>
              <a:latin typeface="微软雅黑" panose="020B0503020204020204" pitchFamily="18" charset="-122"/>
              <a:cs typeface="微软雅黑" panose="020B0503020204020204" pitchFamily="18" charset="-122"/>
            </a:endParaRPr>
          </a:p>
          <a:p>
            <a:pPr>
              <a:lnSpc>
                <a:spcPts val="1000"/>
              </a:lnSpc>
            </a:pPr>
            <a:endParaRPr lang="en-US" altLang="zh-CN" dirty="0" smtClean="0"/>
          </a:p>
          <a:p>
            <a:pPr>
              <a:lnSpc>
                <a:spcPts val="2900"/>
              </a:lnSpc>
              <a:tabLst>
                <a:tab pos="279400" algn="l"/>
              </a:tabLst>
            </a:pPr>
            <a:r>
              <a:rPr lang="en-US" altLang="zh-CN" dirty="0" smtClean="0"/>
              <a:t>	</a:t>
            </a:r>
            <a:r>
              <a:rPr lang="en-US" altLang="zh-CN" sz="2195" dirty="0" smtClean="0">
                <a:solidFill>
                  <a:srgbClr val="FFFFFF"/>
                </a:solidFill>
                <a:latin typeface="微软雅黑" panose="020B0503020204020204" pitchFamily="18" charset="-122"/>
                <a:cs typeface="微软雅黑" panose="020B0503020204020204" pitchFamily="18" charset="-122"/>
              </a:rPr>
              <a:t>学习教父、CMU</a:t>
            </a:r>
            <a:r>
              <a:rPr lang="en-US" altLang="zh-CN" sz="2195" dirty="0" smtClean="0">
                <a:latin typeface="Times New Roman" panose="02020603050405020304" pitchFamily="18" charset="0"/>
                <a:cs typeface="Times New Roman" panose="02020603050405020304" pitchFamily="18" charset="0"/>
              </a:rPr>
              <a:t> </a:t>
            </a:r>
            <a:r>
              <a:rPr lang="en-US" altLang="zh-CN" sz="2195" dirty="0" smtClean="0">
                <a:solidFill>
                  <a:srgbClr val="FFFFFF"/>
                </a:solidFill>
                <a:latin typeface="微软雅黑" panose="020B0503020204020204" pitchFamily="18" charset="-122"/>
                <a:cs typeface="微软雅黑" panose="020B0503020204020204" pitchFamily="18" charset="-122"/>
              </a:rPr>
              <a:t>计算机院长Tom</a:t>
            </a:r>
            <a:r>
              <a:rPr lang="en-US" altLang="zh-CN" sz="2195" dirty="0" smtClean="0">
                <a:latin typeface="Times New Roman" panose="02020603050405020304" pitchFamily="18" charset="0"/>
                <a:cs typeface="Times New Roman" panose="02020603050405020304" pitchFamily="18" charset="0"/>
              </a:rPr>
              <a:t> </a:t>
            </a:r>
            <a:r>
              <a:rPr lang="en-US" altLang="zh-CN" sz="2195" dirty="0" smtClean="0">
                <a:solidFill>
                  <a:srgbClr val="FFFFFF"/>
                </a:solidFill>
                <a:latin typeface="微软雅黑" panose="020B0503020204020204" pitchFamily="18" charset="-122"/>
                <a:cs typeface="微软雅黑" panose="020B0503020204020204" pitchFamily="18" charset="-122"/>
              </a:rPr>
              <a:t>Mitchell教授任首席AI科学家，与斯坦福国际研究院，卡</a:t>
            </a:r>
            <a:endParaRPr lang="en-US" altLang="zh-CN" sz="2195" dirty="0" smtClean="0">
              <a:solidFill>
                <a:srgbClr val="FFFFFF"/>
              </a:solidFill>
              <a:latin typeface="微软雅黑" panose="020B0503020204020204" pitchFamily="18" charset="-122"/>
              <a:cs typeface="微软雅黑" panose="020B0503020204020204" pitchFamily="18" charset="-122"/>
            </a:endParaRPr>
          </a:p>
          <a:p>
            <a:pPr>
              <a:lnSpc>
                <a:spcPts val="1000"/>
              </a:lnSpc>
            </a:pPr>
            <a:endParaRPr lang="en-US" altLang="zh-CN" dirty="0" smtClean="0"/>
          </a:p>
          <a:p>
            <a:pPr>
              <a:lnSpc>
                <a:spcPts val="2900"/>
              </a:lnSpc>
              <a:tabLst>
                <a:tab pos="279400" algn="l"/>
              </a:tabLst>
            </a:pPr>
            <a:r>
              <a:rPr lang="en-US" altLang="zh-CN" dirty="0" smtClean="0"/>
              <a:t>	</a:t>
            </a:r>
            <a:r>
              <a:rPr lang="en-US" altLang="zh-CN" sz="2195" dirty="0" smtClean="0">
                <a:solidFill>
                  <a:srgbClr val="FFFFFF"/>
                </a:solidFill>
                <a:latin typeface="微软雅黑" panose="020B0503020204020204" pitchFamily="18" charset="-122"/>
                <a:cs typeface="微软雅黑" panose="020B0503020204020204" pitchFamily="18" charset="-122"/>
              </a:rPr>
              <a:t>内基梅隆大学、中科院成立AI联合实验室，在全国20多个省400多个城市开设了2000多家线</a:t>
            </a:r>
            <a:endParaRPr lang="en-US" altLang="zh-CN" sz="2195" dirty="0" smtClean="0">
              <a:solidFill>
                <a:srgbClr val="FFFFFF"/>
              </a:solidFill>
              <a:latin typeface="微软雅黑" panose="020B0503020204020204" pitchFamily="18" charset="-122"/>
              <a:cs typeface="微软雅黑" panose="020B0503020204020204" pitchFamily="18" charset="-122"/>
            </a:endParaRPr>
          </a:p>
          <a:p>
            <a:pPr>
              <a:lnSpc>
                <a:spcPts val="1000"/>
              </a:lnSpc>
            </a:pPr>
            <a:endParaRPr lang="en-US" altLang="zh-CN" dirty="0" smtClean="0"/>
          </a:p>
          <a:p>
            <a:pPr>
              <a:lnSpc>
                <a:spcPts val="2900"/>
              </a:lnSpc>
              <a:tabLst>
                <a:tab pos="279400" algn="l"/>
              </a:tabLst>
            </a:pPr>
            <a:r>
              <a:rPr lang="en-US" altLang="zh-CN" dirty="0" smtClean="0"/>
              <a:t>	</a:t>
            </a:r>
            <a:r>
              <a:rPr lang="en-US" altLang="zh-CN" sz="2195" dirty="0" smtClean="0">
                <a:solidFill>
                  <a:srgbClr val="FFFFFF"/>
                </a:solidFill>
                <a:latin typeface="微软雅黑" panose="020B0503020204020204" pitchFamily="18" charset="-122"/>
                <a:cs typeface="微软雅黑" panose="020B0503020204020204" pitchFamily="18" charset="-122"/>
              </a:rPr>
              <a:t>下学校，总部及校区年销售额近10亿。</a:t>
            </a:r>
            <a:endParaRPr lang="en-US" altLang="zh-CN" sz="2195"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2000" h="6858000">
                <a:moveTo>
                  <a:pt x="0" y="0"/>
                </a:moveTo>
                <a:lnTo>
                  <a:pt x="12192000" y="0"/>
                </a:lnTo>
                <a:lnTo>
                  <a:pt x="12192000" y="6858000"/>
                </a:lnTo>
                <a:lnTo>
                  <a:pt x="0" y="68580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1574800" y="1739900"/>
            <a:ext cx="3670300" cy="36957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6883400" y="1041400"/>
            <a:ext cx="2552700" cy="596900"/>
          </a:xfrm>
          <a:prstGeom prst="rect">
            <a:avLst/>
          </a:prstGeom>
          <a:noFill/>
        </p:spPr>
      </p:pic>
      <p:pic>
        <p:nvPicPr>
          <p:cNvPr id="3" name="Picture 3"/>
          <p:cNvPicPr>
            <a:picLocks noChangeAspect="1" noChangeArrowheads="1"/>
          </p:cNvPicPr>
          <p:nvPr/>
        </p:nvPicPr>
        <p:blipFill>
          <a:blip r:embed="rId3"/>
          <a:srcRect/>
          <a:stretch>
            <a:fillRect/>
          </a:stretch>
        </p:blipFill>
        <p:spPr bwMode="auto">
          <a:xfrm>
            <a:off x="11201400" y="787400"/>
            <a:ext cx="990600" cy="5867400"/>
          </a:xfrm>
          <a:prstGeom prst="rect">
            <a:avLst/>
          </a:prstGeom>
          <a:noFill/>
        </p:spPr>
      </p:pic>
      <p:pic>
        <p:nvPicPr>
          <p:cNvPr id="5" name="Picture 3"/>
          <p:cNvPicPr>
            <a:picLocks noChangeAspect="1" noChangeArrowheads="1"/>
          </p:cNvPicPr>
          <p:nvPr/>
        </p:nvPicPr>
        <p:blipFill>
          <a:blip r:embed="rId4"/>
          <a:srcRect/>
          <a:stretch>
            <a:fillRect/>
          </a:stretch>
        </p:blipFill>
        <p:spPr bwMode="auto">
          <a:xfrm>
            <a:off x="12700" y="0"/>
            <a:ext cx="12179300" cy="6819900"/>
          </a:xfrm>
          <a:prstGeom prst="rect">
            <a:avLst/>
          </a:prstGeom>
          <a:noFill/>
        </p:spPr>
      </p:pic>
      <p:sp>
        <p:nvSpPr>
          <p:cNvPr id="6" name="TextBox 1"/>
          <p:cNvSpPr txBox="1"/>
          <p:nvPr/>
        </p:nvSpPr>
        <p:spPr>
          <a:xfrm>
            <a:off x="8102600" y="2425700"/>
            <a:ext cx="584200" cy="2667000"/>
          </a:xfrm>
          <a:prstGeom prst="rect">
            <a:avLst/>
          </a:prstGeom>
          <a:noFill/>
        </p:spPr>
        <p:txBody>
          <a:bodyPr wrap="none" lIns="0" tIns="0" rIns="0" rtlCol="0">
            <a:spAutoFit/>
          </a:bodyPr>
          <a:lstStyle/>
          <a:p>
            <a:pPr>
              <a:lnSpc>
                <a:spcPts val="5600"/>
              </a:lnSpc>
            </a:pPr>
            <a:r>
              <a:rPr lang="en-US" altLang="zh-CN" sz="3215" dirty="0" smtClean="0">
                <a:solidFill>
                  <a:srgbClr val="38D279"/>
                </a:solidFill>
                <a:latin typeface="Segoe Print" panose="02000600000000000000" pitchFamily="18" charset="0"/>
                <a:cs typeface="Segoe Print" panose="02000600000000000000" pitchFamily="18" charset="0"/>
              </a:rPr>
              <a:t>26</a:t>
            </a:r>
            <a:endParaRPr lang="en-US" altLang="zh-CN" sz="3215" dirty="0" smtClean="0">
              <a:solidFill>
                <a:srgbClr val="38D279"/>
              </a:solidFill>
              <a:latin typeface="Segoe Print" panose="02000600000000000000" pitchFamily="18" charset="0"/>
              <a:cs typeface="Segoe Print" panose="02000600000000000000" pitchFamily="18" charset="0"/>
            </a:endParaRPr>
          </a:p>
          <a:p>
            <a:pPr>
              <a:lnSpc>
                <a:spcPts val="3800"/>
              </a:lnSpc>
            </a:pPr>
            <a:r>
              <a:rPr lang="en-US" altLang="zh-CN" sz="3215" dirty="0" smtClean="0">
                <a:solidFill>
                  <a:srgbClr val="38D279"/>
                </a:solidFill>
                <a:latin typeface="Segoe Print" panose="02000600000000000000" pitchFamily="18" charset="0"/>
                <a:cs typeface="Segoe Print" panose="02000600000000000000" pitchFamily="18" charset="0"/>
              </a:rPr>
              <a:t>50</a:t>
            </a:r>
            <a:endParaRPr lang="en-US" altLang="zh-CN" sz="3215" dirty="0" smtClean="0">
              <a:solidFill>
                <a:srgbClr val="38D279"/>
              </a:solidFill>
              <a:latin typeface="Segoe Print" panose="02000600000000000000" pitchFamily="18" charset="0"/>
              <a:cs typeface="Segoe Print" panose="02000600000000000000" pitchFamily="18" charset="0"/>
            </a:endParaRPr>
          </a:p>
          <a:p>
            <a:pPr>
              <a:lnSpc>
                <a:spcPts val="3800"/>
              </a:lnSpc>
            </a:pPr>
            <a:r>
              <a:rPr lang="en-US" altLang="zh-CN" sz="3215" dirty="0" smtClean="0">
                <a:solidFill>
                  <a:srgbClr val="38D279"/>
                </a:solidFill>
                <a:latin typeface="Segoe Print" panose="02000600000000000000" pitchFamily="18" charset="0"/>
                <a:cs typeface="Segoe Print" panose="02000600000000000000" pitchFamily="18" charset="0"/>
              </a:rPr>
              <a:t>33</a:t>
            </a:r>
            <a:endParaRPr lang="en-US" altLang="zh-CN" sz="3215" dirty="0" smtClean="0">
              <a:solidFill>
                <a:srgbClr val="38D279"/>
              </a:solidFill>
              <a:latin typeface="Segoe Print" panose="02000600000000000000" pitchFamily="18" charset="0"/>
              <a:cs typeface="Segoe Print" panose="02000600000000000000" pitchFamily="18" charset="0"/>
            </a:endParaRPr>
          </a:p>
          <a:p>
            <a:pPr>
              <a:lnSpc>
                <a:spcPts val="3800"/>
              </a:lnSpc>
            </a:pPr>
            <a:r>
              <a:rPr lang="en-US" altLang="zh-CN" sz="3215" dirty="0" smtClean="0">
                <a:solidFill>
                  <a:srgbClr val="38D279"/>
                </a:solidFill>
                <a:latin typeface="Segoe Print" panose="02000600000000000000" pitchFamily="18" charset="0"/>
                <a:cs typeface="Segoe Print" panose="02000600000000000000" pitchFamily="18" charset="0"/>
              </a:rPr>
              <a:t>42</a:t>
            </a:r>
            <a:endParaRPr lang="en-US" altLang="zh-CN" sz="3215" dirty="0" smtClean="0">
              <a:solidFill>
                <a:srgbClr val="38D279"/>
              </a:solidFill>
              <a:latin typeface="Segoe Print" panose="02000600000000000000" pitchFamily="18" charset="0"/>
              <a:cs typeface="Segoe Print" panose="02000600000000000000" pitchFamily="18" charset="0"/>
            </a:endParaRPr>
          </a:p>
          <a:p>
            <a:pPr>
              <a:lnSpc>
                <a:spcPts val="3800"/>
              </a:lnSpc>
            </a:pPr>
            <a:r>
              <a:rPr lang="en-US" altLang="zh-CN" sz="3215" dirty="0" smtClean="0">
                <a:solidFill>
                  <a:srgbClr val="38D279"/>
                </a:solidFill>
                <a:latin typeface="Segoe Print" panose="02000600000000000000" pitchFamily="18" charset="0"/>
                <a:cs typeface="Segoe Print" panose="02000600000000000000" pitchFamily="18" charset="0"/>
              </a:rPr>
              <a:t>19</a:t>
            </a:r>
            <a:endParaRPr lang="en-US" altLang="zh-CN" sz="3215" dirty="0" smtClean="0">
              <a:solidFill>
                <a:srgbClr val="38D279"/>
              </a:solidFill>
              <a:latin typeface="Segoe Print" panose="02000600000000000000" pitchFamily="18" charset="0"/>
              <a:cs typeface="Segoe Print" panose="02000600000000000000"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9296400" y="0"/>
            <a:ext cx="2895600" cy="25019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Box 1"/>
          <p:cNvSpPr txBox="1"/>
          <p:nvPr/>
        </p:nvSpPr>
        <p:spPr>
          <a:xfrm>
            <a:off x="2438400" y="2679700"/>
            <a:ext cx="7302500" cy="736600"/>
          </a:xfrm>
          <a:prstGeom prst="rect">
            <a:avLst/>
          </a:prstGeom>
          <a:noFill/>
        </p:spPr>
        <p:txBody>
          <a:bodyPr wrap="none" lIns="0" tIns="0" rIns="0" rtlCol="0">
            <a:spAutoFit/>
          </a:bodyPr>
          <a:lstStyle/>
          <a:p>
            <a:pPr>
              <a:lnSpc>
                <a:spcPts val="5800"/>
              </a:lnSpc>
            </a:pPr>
            <a:r>
              <a:rPr lang="en-US" altLang="zh-CN" sz="4405" b="1" dirty="0" smtClean="0">
                <a:solidFill>
                  <a:srgbClr val="FFFFFF"/>
                </a:solidFill>
                <a:latin typeface="微软雅黑" panose="020B0503020204020204" pitchFamily="18" charset="-122"/>
                <a:cs typeface="微软雅黑" panose="020B0503020204020204" pitchFamily="18" charset="-122"/>
              </a:rPr>
              <a:t>二、松鼠AI技术实力全球领先</a:t>
            </a:r>
            <a:endParaRPr lang="en-US" altLang="zh-CN" sz="4405" b="1"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165100" y="12700"/>
            <a:ext cx="3136900" cy="10287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5702300"/>
          </a:xfrm>
          <a:prstGeom prst="rect">
            <a:avLst/>
          </a:prstGeom>
          <a:noFill/>
        </p:spPr>
      </p:pic>
      <p:graphicFrame>
        <p:nvGraphicFramePr>
          <p:cNvPr id="4" name="表格 4"/>
          <p:cNvGraphicFramePr>
            <a:graphicFrameLocks noGrp="1"/>
          </p:cNvGraphicFramePr>
          <p:nvPr/>
        </p:nvGraphicFramePr>
        <p:xfrm>
          <a:off x="824229" y="993013"/>
          <a:ext cx="10708639" cy="5669280"/>
        </p:xfrm>
        <a:graphic>
          <a:graphicData uri="http://schemas.openxmlformats.org/drawingml/2006/table">
            <a:tbl>
              <a:tblPr/>
              <a:tblGrid>
                <a:gridCol w="882650"/>
                <a:gridCol w="2036444"/>
                <a:gridCol w="873125"/>
                <a:gridCol w="1732915"/>
                <a:gridCol w="745489"/>
                <a:gridCol w="545465"/>
                <a:gridCol w="1563370"/>
                <a:gridCol w="1334134"/>
                <a:gridCol w="995044"/>
              </a:tblGrid>
              <a:tr h="45719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省份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mpd="sng">
                      <a:solidFill>
                        <a:srgbClr val="4472C4"/>
                      </a:solidFill>
                      <a:prstDash val="solid"/>
                    </a:lnL>
                    <a:lnR w="1" cap="flat" cmpd="sng" algn="ctr">
                      <a:solidFill>
                        <a:srgbClr val="4472C4"/>
                      </a:solidFill>
                      <a:prstDash val="solid"/>
                      <a:round/>
                      <a:headEnd type="none" w="med" len="med"/>
                      <a:tailEnd type="none" w="med" len="med"/>
                    </a:lnR>
                    <a:lnT w="1" cmpd="sng">
                      <a:solidFill>
                        <a:srgbClr val="4472C4"/>
                      </a:solidFill>
                      <a:prstDash val="soli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学生姓名</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学校</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学科</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上次考试成绩</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p>
                      <a:pPr algn="l"/>
                      <a:r>
                        <a:rPr lang="en-US" altLang="zh-CN" sz="1200" b="1" dirty="0" smtClean="0">
                          <a:solidFill>
                            <a:srgbClr val="FFFFFF"/>
                          </a:solidFill>
                          <a:latin typeface="微软雅黑" panose="020B0503020204020204" pitchFamily="18" charset="-122"/>
                          <a:cs typeface="微软雅黑" panose="020B0503020204020204" pitchFamily="18" charset="-122"/>
                        </a:rPr>
                        <a:t>（分数</a:t>
                      </a:r>
                      <a:r>
                        <a:rPr lang="en-US" altLang="zh-CN" sz="1200" b="1" dirty="0" smtClean="0">
                          <a:solidFill>
                            <a:srgbClr val="FFFFFF"/>
                          </a:solidFill>
                          <a:latin typeface="Arial" panose="020B0604020202020204" pitchFamily="34" charset="0"/>
                          <a:cs typeface="Arial" panose="020B0604020202020204" pitchFamily="34" charset="0"/>
                        </a:rPr>
                        <a:t>/</a:t>
                      </a:r>
                      <a:r>
                        <a:rPr lang="en-US" altLang="zh-CN" sz="1200" b="1" dirty="0" smtClean="0">
                          <a:solidFill>
                            <a:srgbClr val="FFFFFF"/>
                          </a:solidFill>
                          <a:latin typeface="微软雅黑" panose="020B0503020204020204" pitchFamily="18" charset="-122"/>
                          <a:cs typeface="微软雅黑" panose="020B0503020204020204" pitchFamily="18" charset="-122"/>
                        </a:rPr>
                        <a:t>满分）</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期末成绩</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p>
                      <a:pPr algn="l"/>
                      <a:r>
                        <a:rPr lang="en-US" altLang="zh-CN" sz="1200" b="1" dirty="0" smtClean="0">
                          <a:solidFill>
                            <a:srgbClr val="FFFFFF"/>
                          </a:solidFill>
                          <a:latin typeface="微软雅黑" panose="020B0503020204020204" pitchFamily="18" charset="-122"/>
                          <a:cs typeface="微软雅黑" panose="020B0503020204020204" pitchFamily="18" charset="-122"/>
                        </a:rPr>
                        <a:t>（分数</a:t>
                      </a:r>
                      <a:r>
                        <a:rPr lang="en-US" altLang="zh-CN" sz="1200" b="1" dirty="0" smtClean="0">
                          <a:solidFill>
                            <a:srgbClr val="FFFFFF"/>
                          </a:solidFill>
                          <a:latin typeface="Arial" panose="020B0604020202020204" pitchFamily="34" charset="0"/>
                          <a:cs typeface="Arial" panose="020B0604020202020204" pitchFamily="34" charset="0"/>
                        </a:rPr>
                        <a:t>/</a:t>
                      </a:r>
                      <a:r>
                        <a:rPr lang="en-US" altLang="zh-CN" sz="1200" b="1" dirty="0" smtClean="0">
                          <a:solidFill>
                            <a:srgbClr val="FFFFFF"/>
                          </a:solidFill>
                          <a:latin typeface="微软雅黑" panose="020B0503020204020204" pitchFamily="18" charset="-122"/>
                          <a:cs typeface="微软雅黑" panose="020B0503020204020204" pitchFamily="18" charset="-122"/>
                        </a:rPr>
                        <a:t>满分）</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提升分数</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mpd="sng">
                      <a:solidFill>
                        <a:srgbClr val="4472C4"/>
                      </a:solidFill>
                      <a:prstDash val="soli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内蒙古</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敖汉校区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马常鑫</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第三小学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六年级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36/150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134/150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98</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滁州琅琊校区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金威</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滁州实验中学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40/150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117/150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77</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广德校区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汪璟鹏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桃李园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40/150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105/150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65</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滁州琅琊校区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金威</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滁州实验中学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语文</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50/150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117/150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67</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滁州琅琊校区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郭雨齐</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滁州第五中学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49/150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115/150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66</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河南</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泌阳校区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付玉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endParaRPr lang="zh-CN" altLang="en-US" dirty="0"/>
                    </a:p>
                  </a:txBody>
                  <a:tcPr>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20/120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84/120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64</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内蒙古</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赤峰市玉龙大街校区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高涵</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松山四中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32/150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88/150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56</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湖南</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常德朗州街道校区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王雯一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市五中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物理</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37/100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93/100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56</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新疆</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克拉玛依前进路校区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玛日娜</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五小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五年级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语文</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32/100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88/100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56</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滁州琅琊校区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魏礼婧纯</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滁州实验中学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70/150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124/150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54</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河南</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开封金明校区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韩旭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金明中学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28/100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82/100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54</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盐城盐都校区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蔡春浩</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盐都实验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15/140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68/140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53</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内蒙古</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敖汉校区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冯通</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新惠九中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44/100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96/100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52</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江西</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赣州信丰校区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何达旺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信丰一小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四年级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语文</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11/100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62.5/100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51.5</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内蒙古</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呼伦贝尔海拉尔城区合作校</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刘苗</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七中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英语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38/100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89/120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51</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海南</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海口海中分校</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宋林轩</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海燕小学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二年级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43/100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93.5/100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50.5</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内蒙古</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赤峰红山长青合作校</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尚奇钰</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六中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英语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74/150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124/150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江西</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萍乡校区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张启涛</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萍乡六中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英语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33/100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82/100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49</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新疆</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mpd="sng">
                      <a:solidFill>
                        <a:srgbClr val="4472C4"/>
                      </a:solidFill>
                      <a:prstDash val="soli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克拉玛依前进路校区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玛日娜</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五小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五年级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英语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19/100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68/100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49</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165100" y="12700"/>
            <a:ext cx="3136900" cy="10287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5702300"/>
          </a:xfrm>
          <a:prstGeom prst="rect">
            <a:avLst/>
          </a:prstGeom>
          <a:noFill/>
        </p:spPr>
      </p:pic>
      <p:graphicFrame>
        <p:nvGraphicFramePr>
          <p:cNvPr id="4" name="表格 4"/>
          <p:cNvGraphicFramePr>
            <a:graphicFrameLocks noGrp="1"/>
          </p:cNvGraphicFramePr>
          <p:nvPr/>
        </p:nvGraphicFramePr>
        <p:xfrm>
          <a:off x="795020" y="986028"/>
          <a:ext cx="10708640" cy="5669279"/>
        </p:xfrm>
        <a:graphic>
          <a:graphicData uri="http://schemas.openxmlformats.org/drawingml/2006/table">
            <a:tbl>
              <a:tblPr/>
              <a:tblGrid>
                <a:gridCol w="882650"/>
                <a:gridCol w="1913889"/>
                <a:gridCol w="995680"/>
                <a:gridCol w="1732914"/>
                <a:gridCol w="745490"/>
                <a:gridCol w="545465"/>
                <a:gridCol w="1563369"/>
                <a:gridCol w="1334134"/>
                <a:gridCol w="995045"/>
              </a:tblGrid>
              <a:tr h="45720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省份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mpd="sng">
                      <a:solidFill>
                        <a:srgbClr val="4472C4"/>
                      </a:solidFill>
                      <a:prstDash val="solid"/>
                    </a:lnL>
                    <a:lnR w="1" cap="flat" cmpd="sng" algn="ctr">
                      <a:solidFill>
                        <a:srgbClr val="4472C4"/>
                      </a:solidFill>
                      <a:prstDash val="solid"/>
                      <a:round/>
                      <a:headEnd type="none" w="med" len="med"/>
                      <a:tailEnd type="none" w="med" len="med"/>
                    </a:lnR>
                    <a:lnT w="1" cmpd="sng">
                      <a:solidFill>
                        <a:srgbClr val="4472C4"/>
                      </a:solidFill>
                      <a:prstDash val="soli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学生姓名</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学校</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学科</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上次考试成绩</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p>
                      <a:pPr algn="l"/>
                      <a:r>
                        <a:rPr lang="en-US" altLang="zh-CN" sz="1200" b="1" dirty="0" smtClean="0">
                          <a:solidFill>
                            <a:srgbClr val="FFFFFF"/>
                          </a:solidFill>
                          <a:latin typeface="微软雅黑" panose="020B0503020204020204" pitchFamily="18" charset="-122"/>
                          <a:cs typeface="微软雅黑" panose="020B0503020204020204" pitchFamily="18" charset="-122"/>
                        </a:rPr>
                        <a:t>（分数</a:t>
                      </a:r>
                      <a:r>
                        <a:rPr lang="en-US" altLang="zh-CN" sz="1200" b="1" dirty="0" smtClean="0">
                          <a:solidFill>
                            <a:srgbClr val="FFFFFF"/>
                          </a:solidFill>
                          <a:latin typeface="Arial" panose="020B0604020202020204" pitchFamily="34" charset="0"/>
                          <a:cs typeface="Arial" panose="020B0604020202020204" pitchFamily="34" charset="0"/>
                        </a:rPr>
                        <a:t>/</a:t>
                      </a:r>
                      <a:r>
                        <a:rPr lang="en-US" altLang="zh-CN" sz="1200" b="1" dirty="0" smtClean="0">
                          <a:solidFill>
                            <a:srgbClr val="FFFFFF"/>
                          </a:solidFill>
                          <a:latin typeface="微软雅黑" panose="020B0503020204020204" pitchFamily="18" charset="-122"/>
                          <a:cs typeface="微软雅黑" panose="020B0503020204020204" pitchFamily="18" charset="-122"/>
                        </a:rPr>
                        <a:t>满分）</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期末成绩</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p>
                      <a:pPr algn="l"/>
                      <a:r>
                        <a:rPr lang="en-US" altLang="zh-CN" sz="1200" b="1" dirty="0" smtClean="0">
                          <a:solidFill>
                            <a:srgbClr val="FFFFFF"/>
                          </a:solidFill>
                          <a:latin typeface="微软雅黑" panose="020B0503020204020204" pitchFamily="18" charset="-122"/>
                          <a:cs typeface="微软雅黑" panose="020B0503020204020204" pitchFamily="18" charset="-122"/>
                        </a:rPr>
                        <a:t>（分数</a:t>
                      </a:r>
                      <a:r>
                        <a:rPr lang="en-US" altLang="zh-CN" sz="1200" b="1" dirty="0" smtClean="0">
                          <a:solidFill>
                            <a:srgbClr val="FFFFFF"/>
                          </a:solidFill>
                          <a:latin typeface="Arial" panose="020B0604020202020204" pitchFamily="34" charset="0"/>
                          <a:cs typeface="Arial" panose="020B0604020202020204" pitchFamily="34" charset="0"/>
                        </a:rPr>
                        <a:t>/</a:t>
                      </a:r>
                      <a:r>
                        <a:rPr lang="en-US" altLang="zh-CN" sz="1200" b="1" dirty="0" smtClean="0">
                          <a:solidFill>
                            <a:srgbClr val="FFFFFF"/>
                          </a:solidFill>
                          <a:latin typeface="微软雅黑" panose="020B0503020204020204" pitchFamily="18" charset="-122"/>
                          <a:cs typeface="微软雅黑" panose="020B0503020204020204" pitchFamily="18" charset="-122"/>
                        </a:rPr>
                        <a:t>满分）</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提升分数</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mpd="sng">
                      <a:solidFill>
                        <a:srgbClr val="4472C4"/>
                      </a:solidFill>
                      <a:prstDash val="soli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070C0"/>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滁州琅琊校区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盛博冉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滁州实验中学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63/150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111/150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48</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江西</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上高东丰路校区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况俐锦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学园路小学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六年级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17/100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65/100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48</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广德校区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l"/>
                      <a:r>
                        <a:rPr lang="en-US" altLang="zh-CN" sz="1200" b="1" dirty="0" smtClean="0">
                          <a:solidFill>
                            <a:srgbClr val="FFFFFF"/>
                          </a:solidFill>
                          <a:latin typeface="微软雅黑" panose="020B0503020204020204" pitchFamily="18" charset="-122"/>
                          <a:cs typeface="微软雅黑" panose="020B0503020204020204" pitchFamily="18" charset="-122"/>
                        </a:rPr>
                        <a:t>甘</a:t>
                      </a:r>
                      <a:r>
                        <a:rPr lang="en-US" altLang="zh-CN" sz="1200" b="1" dirty="0" smtClean="0">
                          <a:solidFill>
                            <a:srgbClr val="FFFFFF"/>
                          </a:solidFill>
                          <a:latin typeface="微软雅黑" panose="020B0503020204020204" pitchFamily="18" charset="-122"/>
                          <a:cs typeface="微软雅黑" panose="020B0503020204020204" pitchFamily="18" charset="-122"/>
                        </a:rPr>
                        <a:t>欣</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桃李园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45/150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92/150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47</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重庆</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上清寺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范颖</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求精中学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47/150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94/150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47</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江西</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上高东丰路校区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熊年峰</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外国语学校</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六年级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35/100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81/100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46</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重庆</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上清寺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徐源</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求精中学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50/150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95/150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45</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邳州民主路校区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刘宏宇</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运中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49/140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94/140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45</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邳州民主路校区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赵文博</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运中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68/140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113/140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45</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江苏盐城大丰校区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张译文</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大丰市第三中学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英语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40/140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84/140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44</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池州长江南路校区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柯谦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池州贵池二中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42/150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86/150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44</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广东</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珠海港一路校区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林子涵</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十一中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25/120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69/120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44</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广西</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崇左市扶绥新宁校区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黄沛奇</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新宁四小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四年级</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英语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46/100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90/100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44</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河北</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秦皇岛文化路校区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王彥博</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八中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化学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0/60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43.5/60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43.5</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江苏</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江苏盐城大丰校区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倪源</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大丰市第三中学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英语</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58/140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101/140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43</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滁州琅琊校区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袁航欣</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滁州实验中学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96/150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139/150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43</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湖南</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湘乡市龙城校区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杨恒晟</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育才中学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45/100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88/100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43</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20">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滁州琅琊校区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郑冉</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滁州实验中学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100/150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142/150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42</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滁州琅琊校区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朱永红</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滁州实验中学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初一</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73/150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115/150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42</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r h="274319">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安徽</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mpd="sng">
                      <a:solidFill>
                        <a:srgbClr val="4472C4"/>
                      </a:solidFill>
                      <a:prstDash val="soli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滁州琅琊校区</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郭政宇</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滁州实验中学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初二</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数学</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45/150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87/150</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c>
                  <a:txBody>
                    <a:bodyPr/>
                    <a:lstStyle/>
                    <a:p>
                      <a:pPr algn="ctr"/>
                      <a:r>
                        <a:rPr lang="en-US" altLang="zh-CN" sz="1200" b="1" dirty="0" smtClean="0">
                          <a:solidFill>
                            <a:srgbClr val="FFFFFF"/>
                          </a:solidFill>
                          <a:latin typeface="微软雅黑" panose="020B0503020204020204" pitchFamily="18" charset="-122"/>
                          <a:cs typeface="微软雅黑" panose="020B0503020204020204" pitchFamily="18" charset="-122"/>
                        </a:rPr>
                        <a:t>42</a:t>
                      </a:r>
                      <a:endParaRPr lang="zh-CN" altLang="en-US" sz="1200" b="1" dirty="0" smtClean="0">
                        <a:solidFill>
                          <a:srgbClr val="FFFFFF"/>
                        </a:solidFill>
                        <a:latin typeface="微软雅黑" panose="020B0503020204020204" pitchFamily="18" charset="-122"/>
                        <a:cs typeface="微软雅黑" panose="020B0503020204020204" pitchFamily="18" charset="-122"/>
                      </a:endParaRPr>
                    </a:p>
                  </a:txBody>
                  <a:tcPr anchor="t">
                    <a:lnL w="0" cap="flat" cmpd="sng" algn="ctr">
                      <a:solidFill>
                        <a:srgbClr val="4472C4"/>
                      </a:solidFill>
                      <a:prstDash val="solid"/>
                      <a:round/>
                      <a:headEnd type="none" w="med" len="med"/>
                      <a:tailEnd type="none" w="med" len="med"/>
                    </a:lnL>
                    <a:lnR w="1" cap="flat" cmpd="sng" algn="ctr">
                      <a:solidFill>
                        <a:srgbClr val="4472C4"/>
                      </a:solidFill>
                      <a:prstDash val="solid"/>
                      <a:round/>
                      <a:headEnd type="none" w="med" len="med"/>
                      <a:tailEnd type="none" w="med" len="med"/>
                    </a:lnR>
                    <a:lnT w="1" cap="flat" cmpd="sng" algn="ctr">
                      <a:solidFill>
                        <a:srgbClr val="4472C4"/>
                      </a:solidFill>
                      <a:prstDash val="solid"/>
                      <a:round/>
                      <a:headEnd type="none" w="med" len="med"/>
                      <a:tailEnd type="none" w="med" len="med"/>
                    </a:lnT>
                    <a:lnB w="1" cap="flat" cmpd="sng" algn="ctr">
                      <a:solidFill>
                        <a:srgbClr val="4472C4"/>
                      </a:solidFill>
                      <a:prstDash val="solid"/>
                      <a:round/>
                      <a:headEnd type="none" w="med" len="med"/>
                      <a:tailEnd type="none" w="med" len="med"/>
                    </a:lnB>
                    <a:solidFill>
                      <a:srgbClr val="080726"/>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192000" h="6858000">
                <a:moveTo>
                  <a:pt x="0" y="0"/>
                </a:moveTo>
                <a:lnTo>
                  <a:pt x="12192000" y="0"/>
                </a:lnTo>
                <a:lnTo>
                  <a:pt x="12192000" y="6858000"/>
                </a:lnTo>
                <a:lnTo>
                  <a:pt x="0" y="685800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1"/>
          <a:srcRect/>
          <a:stretch>
            <a:fillRect/>
          </a:stretch>
        </p:blipFill>
        <p:spPr bwMode="auto">
          <a:xfrm>
            <a:off x="9613900" y="5092700"/>
            <a:ext cx="2184400" cy="5969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Box 1"/>
          <p:cNvSpPr txBox="1"/>
          <p:nvPr/>
        </p:nvSpPr>
        <p:spPr>
          <a:xfrm>
            <a:off x="38100" y="1930400"/>
            <a:ext cx="2794000" cy="660400"/>
          </a:xfrm>
          <a:prstGeom prst="rect">
            <a:avLst/>
          </a:prstGeom>
          <a:noFill/>
        </p:spPr>
        <p:txBody>
          <a:bodyPr wrap="none" lIns="0" tIns="0" rIns="0" rtlCol="0">
            <a:spAutoFit/>
          </a:bodyPr>
          <a:lstStyle/>
          <a:p>
            <a:pPr>
              <a:lnSpc>
                <a:spcPts val="5200"/>
              </a:lnSpc>
            </a:pPr>
            <a:r>
              <a:rPr lang="en-US" altLang="zh-CN" sz="4405" dirty="0" smtClean="0">
                <a:solidFill>
                  <a:srgbClr val="000000"/>
                </a:solidFill>
                <a:latin typeface="宋体" panose="02010600030101010101" pitchFamily="2" charset="-122"/>
                <a:cs typeface="宋体" panose="02010600030101010101" pitchFamily="2" charset="-122"/>
              </a:rPr>
              <a:t>大标题暂无</a:t>
            </a:r>
            <a:endParaRPr lang="en-US" altLang="zh-CN" sz="4405" dirty="0" smtClean="0">
              <a:solidFill>
                <a:srgbClr val="000000"/>
              </a:solidFill>
              <a:latin typeface="宋体" panose="02010600030101010101" pitchFamily="2" charset="-122"/>
              <a:cs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1701800" y="393700"/>
            <a:ext cx="9017000" cy="16637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1663700" y="2095500"/>
            <a:ext cx="9169400" cy="4597400"/>
          </a:xfrm>
          <a:prstGeom prst="rect">
            <a:avLst/>
          </a:prstGeom>
          <a:noFill/>
        </p:spPr>
      </p:pic>
      <p:pic>
        <p:nvPicPr>
          <p:cNvPr id="3"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584200" y="1689100"/>
            <a:ext cx="7366000" cy="49149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Box 1"/>
          <p:cNvSpPr txBox="1"/>
          <p:nvPr/>
        </p:nvSpPr>
        <p:spPr>
          <a:xfrm>
            <a:off x="876300" y="635000"/>
            <a:ext cx="9296400" cy="660400"/>
          </a:xfrm>
          <a:prstGeom prst="rect">
            <a:avLst/>
          </a:prstGeom>
          <a:noFill/>
        </p:spPr>
        <p:txBody>
          <a:bodyPr wrap="none" lIns="0" tIns="0" rIns="0" rtlCol="0">
            <a:spAutoFit/>
          </a:bodyPr>
          <a:lstStyle/>
          <a:p>
            <a:pPr>
              <a:lnSpc>
                <a:spcPts val="5200"/>
              </a:lnSpc>
            </a:pPr>
            <a:r>
              <a:rPr lang="en-US" altLang="zh-CN" sz="4405" dirty="0" smtClean="0">
                <a:solidFill>
                  <a:srgbClr val="000000"/>
                </a:solidFill>
                <a:latin typeface="宋体" panose="02010600030101010101" pitchFamily="2" charset="-122"/>
                <a:cs typeface="宋体" panose="02010600030101010101" pitchFamily="2" charset="-122"/>
              </a:rPr>
              <a:t>签约</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宋体" panose="02010600030101010101" pitchFamily="2" charset="-122"/>
                <a:cs typeface="宋体" panose="02010600030101010101" pitchFamily="2" charset="-122"/>
              </a:rPr>
              <a:t>全</a:t>
            </a:r>
            <a:r>
              <a:rPr lang="en-US" altLang="zh-CN" sz="4405" dirty="0" smtClean="0">
                <a:latin typeface="Times New Roman" panose="02020603050405020304" pitchFamily="18" charset="0"/>
                <a:cs typeface="Times New Roman" panose="02020603050405020304" pitchFamily="18" charset="0"/>
              </a:rPr>
              <a:t> </a:t>
            </a:r>
            <a:r>
              <a:rPr lang="en-US" altLang="zh-CN" sz="4405" dirty="0" smtClean="0">
                <a:solidFill>
                  <a:srgbClr val="000000"/>
                </a:solidFill>
                <a:latin typeface="宋体" panose="02010600030101010101" pitchFamily="2" charset="-122"/>
                <a:cs typeface="宋体" panose="02010600030101010101" pitchFamily="2" charset="-122"/>
              </a:rPr>
              <a:t>书</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宋体" panose="02010600030101010101" pitchFamily="2" charset="-122"/>
                <a:cs typeface="宋体" panose="02010600030101010101" pitchFamily="2" charset="-122"/>
              </a:rPr>
              <a:t>球</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宋体" panose="02010600030101010101" pitchFamily="2" charset="-122"/>
                <a:cs typeface="宋体" panose="02010600030101010101" pitchFamily="2" charset="-122"/>
              </a:rPr>
              <a:t>机器学习教父Tom</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MS Gothic" panose="020B0609070205080204" pitchFamily="18" charset="-128"/>
                <a:cs typeface="MS Gothic" panose="020B0609070205080204" pitchFamily="18" charset="-128"/>
              </a:rPr>
              <a:t>Mitchell教授，正式加入松鼠AI</a:t>
            </a:r>
            <a:endParaRPr lang="en-US" altLang="zh-CN" sz="2795" b="1" dirty="0" smtClean="0">
              <a:solidFill>
                <a:srgbClr val="FFFFFF"/>
              </a:solidFill>
              <a:latin typeface="MS Gothic" panose="020B0609070205080204" pitchFamily="18" charset="-128"/>
              <a:cs typeface="MS Gothic" panose="020B0609070205080204" pitchFamily="18" charset="-128"/>
            </a:endParaRPr>
          </a:p>
        </p:txBody>
      </p:sp>
      <p:sp>
        <p:nvSpPr>
          <p:cNvPr id="4" name="TextBox 1"/>
          <p:cNvSpPr txBox="1"/>
          <p:nvPr/>
        </p:nvSpPr>
        <p:spPr>
          <a:xfrm>
            <a:off x="8280400" y="1765300"/>
            <a:ext cx="2184400" cy="330200"/>
          </a:xfrm>
          <a:prstGeom prst="rect">
            <a:avLst/>
          </a:prstGeom>
          <a:noFill/>
        </p:spPr>
        <p:txBody>
          <a:bodyPr wrap="none" lIns="0" tIns="0" rIns="0" rtlCol="0">
            <a:spAutoFit/>
          </a:bodyPr>
          <a:lstStyle/>
          <a:p>
            <a:pPr>
              <a:lnSpc>
                <a:spcPts val="2600"/>
              </a:lnSpc>
            </a:pPr>
            <a:r>
              <a:rPr lang="en-US" altLang="zh-CN" sz="2005" b="1" dirty="0" smtClean="0">
                <a:solidFill>
                  <a:srgbClr val="FFFFFF"/>
                </a:solidFill>
                <a:latin typeface="微软雅黑" panose="020B0503020204020204" pitchFamily="18" charset="-122"/>
                <a:cs typeface="微软雅黑" panose="020B0503020204020204" pitchFamily="18" charset="-122"/>
              </a:rPr>
              <a:t>Tom</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FFFFFF"/>
                </a:solidFill>
                <a:latin typeface="微软雅黑" panose="020B0503020204020204" pitchFamily="18" charset="-122"/>
                <a:cs typeface="微软雅黑" panose="020B0503020204020204" pitchFamily="18" charset="-122"/>
              </a:rPr>
              <a:t>Mitchell教授</a:t>
            </a:r>
            <a:endParaRPr lang="en-US" altLang="zh-CN" sz="2005" b="1" dirty="0" smtClean="0">
              <a:solidFill>
                <a:srgbClr val="FFFFFF"/>
              </a:solidFill>
              <a:latin typeface="微软雅黑" panose="020B0503020204020204" pitchFamily="18" charset="-122"/>
              <a:cs typeface="微软雅黑" panose="020B0503020204020204" pitchFamily="18" charset="-122"/>
            </a:endParaRPr>
          </a:p>
        </p:txBody>
      </p:sp>
      <p:sp>
        <p:nvSpPr>
          <p:cNvPr id="5" name="TextBox 1"/>
          <p:cNvSpPr txBox="1"/>
          <p:nvPr/>
        </p:nvSpPr>
        <p:spPr>
          <a:xfrm>
            <a:off x="8280400" y="2552700"/>
            <a:ext cx="3390900" cy="1790700"/>
          </a:xfrm>
          <a:prstGeom prst="rect">
            <a:avLst/>
          </a:prstGeom>
          <a:noFill/>
        </p:spPr>
        <p:txBody>
          <a:bodyPr wrap="none" lIns="0" tIns="0" rIns="0" rtlCol="0">
            <a:spAutoFit/>
          </a:bodyPr>
          <a:lstStyle/>
          <a:p>
            <a:pPr>
              <a:lnSpc>
                <a:spcPts val="2500"/>
              </a:lnSpc>
            </a:pPr>
            <a:r>
              <a:rPr lang="en-US" altLang="zh-CN" sz="2005" dirty="0" smtClean="0">
                <a:solidFill>
                  <a:srgbClr val="FFFFFF"/>
                </a:solidFill>
                <a:latin typeface="微软雅黑" panose="020B0503020204020204" pitchFamily="18" charset="-122"/>
                <a:cs typeface="微软雅黑" panose="020B0503020204020204" pitchFamily="18" charset="-122"/>
              </a:rPr>
              <a:t>著名学府美国卡内基梅隆大学</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CMU计算机学院院长、美国工</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程院、艺术与科学院院士，美</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国科学促进会（AAAS）、国</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际人工智能协会（AAAI）</a:t>
            </a:r>
            <a:endParaRPr lang="en-US" altLang="zh-CN" sz="2005" dirty="0" smtClean="0">
              <a:solidFill>
                <a:srgbClr val="FFFFFF"/>
              </a:solidFill>
              <a:latin typeface="微软雅黑" panose="020B0503020204020204" pitchFamily="18" charset="-122"/>
              <a:cs typeface="微软雅黑" panose="020B0503020204020204" pitchFamily="18" charset="-122"/>
            </a:endParaRPr>
          </a:p>
        </p:txBody>
      </p:sp>
      <p:sp>
        <p:nvSpPr>
          <p:cNvPr id="6" name="TextBox 1"/>
          <p:cNvSpPr txBox="1"/>
          <p:nvPr/>
        </p:nvSpPr>
        <p:spPr>
          <a:xfrm>
            <a:off x="8280400" y="4394200"/>
            <a:ext cx="3378200" cy="2146300"/>
          </a:xfrm>
          <a:prstGeom prst="rect">
            <a:avLst/>
          </a:prstGeom>
          <a:noFill/>
        </p:spPr>
        <p:txBody>
          <a:bodyPr wrap="none" lIns="0" tIns="0" rIns="0" rtlCol="0">
            <a:spAutoFit/>
          </a:bodyPr>
          <a:lstStyle/>
          <a:p>
            <a:pPr>
              <a:lnSpc>
                <a:spcPts val="2500"/>
              </a:lnSpc>
            </a:pPr>
            <a:r>
              <a:rPr lang="en-US" altLang="zh-CN" sz="2005" dirty="0" smtClean="0">
                <a:solidFill>
                  <a:srgbClr val="FFFFFF"/>
                </a:solidFill>
                <a:latin typeface="微软雅黑" panose="020B0503020204020204" pitchFamily="18" charset="-122"/>
                <a:cs typeface="微软雅黑" panose="020B0503020204020204" pitchFamily="18" charset="-122"/>
              </a:rPr>
              <a:t>Fellow。Tom</a:t>
            </a:r>
            <a:r>
              <a:rPr lang="en-US" altLang="zh-CN" sz="2005" dirty="0" smtClean="0">
                <a:latin typeface="Times New Roman" panose="02020603050405020304" pitchFamily="18" charset="0"/>
                <a:cs typeface="Times New Roman" panose="02020603050405020304" pitchFamily="18" charset="0"/>
              </a:rPr>
              <a:t> </a:t>
            </a:r>
            <a:r>
              <a:rPr lang="en-US" altLang="zh-CN" sz="2005" dirty="0" smtClean="0">
                <a:solidFill>
                  <a:srgbClr val="FFFFFF"/>
                </a:solidFill>
                <a:latin typeface="微软雅黑" panose="020B0503020204020204" pitchFamily="18" charset="-122"/>
                <a:cs typeface="微软雅黑" panose="020B0503020204020204" pitchFamily="18" charset="-122"/>
              </a:rPr>
              <a:t>Mitchell教授是</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当今世界上最顶尖的三大机器</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学习专家之一，130篇论文在</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国际顶级杂志发布，他更是千</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亿美金市值企业必争之顶尖人</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才清单中的Top</a:t>
            </a:r>
            <a:r>
              <a:rPr lang="en-US" altLang="zh-CN" sz="2005" dirty="0" smtClean="0">
                <a:latin typeface="Times New Roman" panose="02020603050405020304" pitchFamily="18" charset="0"/>
                <a:cs typeface="Times New Roman" panose="02020603050405020304" pitchFamily="18" charset="0"/>
              </a:rPr>
              <a:t> </a:t>
            </a:r>
            <a:r>
              <a:rPr lang="en-US" altLang="zh-CN" sz="2005" dirty="0" smtClean="0">
                <a:solidFill>
                  <a:srgbClr val="FFFFFF"/>
                </a:solidFill>
                <a:latin typeface="微软雅黑" panose="020B0503020204020204" pitchFamily="18" charset="-122"/>
                <a:cs typeface="微软雅黑" panose="020B0503020204020204" pitchFamily="18" charset="-122"/>
              </a:rPr>
              <a:t>1。</a:t>
            </a:r>
            <a:endParaRPr lang="en-US" altLang="zh-CN" sz="2005"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622300" y="1981200"/>
            <a:ext cx="5283200" cy="35306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6451600" y="1981200"/>
            <a:ext cx="5308600" cy="3543300"/>
          </a:xfrm>
          <a:prstGeom prst="rect">
            <a:avLst/>
          </a:prstGeom>
          <a:noFill/>
        </p:spPr>
      </p:pic>
      <p:pic>
        <p:nvPicPr>
          <p:cNvPr id="3"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p:spPr>
      </p:pic>
      <p:sp>
        <p:nvSpPr>
          <p:cNvPr id="4" name="TextBox 1"/>
          <p:cNvSpPr txBox="1"/>
          <p:nvPr/>
        </p:nvSpPr>
        <p:spPr>
          <a:xfrm>
            <a:off x="2095500" y="749300"/>
            <a:ext cx="7645400" cy="457200"/>
          </a:xfrm>
          <a:prstGeom prst="rect">
            <a:avLst/>
          </a:prstGeom>
          <a:noFill/>
        </p:spPr>
        <p:txBody>
          <a:bodyPr wrap="none" lIns="0" tIns="0" rIns="0" rtlCol="0">
            <a:spAutoFit/>
          </a:bodyPr>
          <a:lstStyle/>
          <a:p>
            <a:pPr>
              <a:lnSpc>
                <a:spcPts val="3600"/>
              </a:lnSpc>
            </a:pPr>
            <a:r>
              <a:rPr lang="en-US" altLang="zh-CN" sz="2795" b="1" dirty="0" smtClean="0">
                <a:solidFill>
                  <a:srgbClr val="FFFFFF"/>
                </a:solidFill>
                <a:latin typeface="微软雅黑" panose="020B0503020204020204" pitchFamily="18" charset="-122"/>
                <a:cs typeface="微软雅黑" panose="020B0503020204020204" pitchFamily="18" charset="-122"/>
              </a:rPr>
              <a:t>在美国匹兹堡成立松鼠AI-卡内基梅隆大学实验室</a:t>
            </a:r>
            <a:endParaRPr lang="en-US" altLang="zh-CN" sz="2795" b="1"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1028700" y="1879600"/>
            <a:ext cx="6591300" cy="44069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3" name="TextBox 1"/>
          <p:cNvSpPr txBox="1"/>
          <p:nvPr/>
        </p:nvSpPr>
        <p:spPr>
          <a:xfrm>
            <a:off x="1752600" y="508000"/>
            <a:ext cx="8343900" cy="457200"/>
          </a:xfrm>
          <a:prstGeom prst="rect">
            <a:avLst/>
          </a:prstGeom>
          <a:noFill/>
        </p:spPr>
        <p:txBody>
          <a:bodyPr wrap="none" lIns="0" tIns="0" rIns="0" rtlCol="0">
            <a:spAutoFit/>
          </a:bodyPr>
          <a:lstStyle/>
          <a:p>
            <a:pPr>
              <a:lnSpc>
                <a:spcPts val="3600"/>
              </a:lnSpc>
            </a:pPr>
            <a:r>
              <a:rPr lang="en-US" altLang="zh-CN" sz="2795" b="1" dirty="0" smtClean="0">
                <a:solidFill>
                  <a:srgbClr val="FFFFFF"/>
                </a:solidFill>
                <a:latin typeface="微软雅黑" panose="020B0503020204020204" pitchFamily="18" charset="-122"/>
                <a:cs typeface="微软雅黑" panose="020B0503020204020204" pitchFamily="18" charset="-122"/>
              </a:rPr>
              <a:t>美国卡耐基梅隆大学（CMU）计算机、心理学系教授</a:t>
            </a:r>
            <a:endParaRPr lang="en-US" altLang="zh-CN" sz="2795" b="1" dirty="0" smtClean="0">
              <a:solidFill>
                <a:srgbClr val="FFFFFF"/>
              </a:solidFill>
              <a:latin typeface="微软雅黑" panose="020B0503020204020204" pitchFamily="18" charset="-122"/>
              <a:cs typeface="微软雅黑" panose="020B0503020204020204" pitchFamily="18" charset="-122"/>
            </a:endParaRPr>
          </a:p>
        </p:txBody>
      </p:sp>
      <p:sp>
        <p:nvSpPr>
          <p:cNvPr id="4" name="TextBox 1"/>
          <p:cNvSpPr txBox="1"/>
          <p:nvPr/>
        </p:nvSpPr>
        <p:spPr>
          <a:xfrm>
            <a:off x="927100" y="723900"/>
            <a:ext cx="8267700" cy="685800"/>
          </a:xfrm>
          <a:prstGeom prst="rect">
            <a:avLst/>
          </a:prstGeom>
          <a:noFill/>
        </p:spPr>
        <p:txBody>
          <a:bodyPr wrap="none" lIns="0" tIns="0" rIns="0" rtlCol="0">
            <a:spAutoFit/>
          </a:bodyPr>
          <a:lstStyle/>
          <a:p>
            <a:pPr>
              <a:lnSpc>
                <a:spcPts val="5400"/>
              </a:lnSpc>
            </a:pPr>
            <a:r>
              <a:rPr lang="en-US" altLang="zh-CN" sz="4405" dirty="0" smtClean="0">
                <a:solidFill>
                  <a:srgbClr val="000000"/>
                </a:solidFill>
                <a:latin typeface="宋体" panose="02010600030101010101" pitchFamily="2" charset="-122"/>
                <a:cs typeface="宋体" panose="02010600030101010101" pitchFamily="2" charset="-122"/>
              </a:rPr>
              <a:t>签约书</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微软雅黑" panose="020B0503020204020204" pitchFamily="18" charset="-122"/>
                <a:cs typeface="微软雅黑" panose="020B0503020204020204" pitchFamily="18" charset="-122"/>
              </a:rPr>
              <a:t>Ken</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微软雅黑" panose="020B0503020204020204" pitchFamily="18" charset="-122"/>
                <a:cs typeface="微软雅黑" panose="020B0503020204020204" pitchFamily="18" charset="-122"/>
              </a:rPr>
              <a:t>Koedinger正式出任首席学习科学家</a:t>
            </a:r>
            <a:endParaRPr lang="en-US" altLang="zh-CN" sz="2795" b="1" dirty="0" smtClean="0">
              <a:solidFill>
                <a:srgbClr val="FFFFFF"/>
              </a:solidFill>
              <a:latin typeface="微软雅黑" panose="020B0503020204020204" pitchFamily="18" charset="-122"/>
              <a:cs typeface="微软雅黑" panose="020B0503020204020204" pitchFamily="18" charset="-122"/>
            </a:endParaRPr>
          </a:p>
        </p:txBody>
      </p:sp>
      <p:sp>
        <p:nvSpPr>
          <p:cNvPr id="5" name="TextBox 1"/>
          <p:cNvSpPr txBox="1"/>
          <p:nvPr/>
        </p:nvSpPr>
        <p:spPr>
          <a:xfrm>
            <a:off x="8331200" y="1968500"/>
            <a:ext cx="2387600" cy="330200"/>
          </a:xfrm>
          <a:prstGeom prst="rect">
            <a:avLst/>
          </a:prstGeom>
          <a:noFill/>
        </p:spPr>
        <p:txBody>
          <a:bodyPr wrap="none" lIns="0" tIns="0" rIns="0" rtlCol="0">
            <a:spAutoFit/>
          </a:bodyPr>
          <a:lstStyle/>
          <a:p>
            <a:pPr>
              <a:lnSpc>
                <a:spcPts val="2600"/>
              </a:lnSpc>
            </a:pPr>
            <a:r>
              <a:rPr lang="en-US" altLang="zh-CN" sz="2005" b="1" dirty="0" smtClean="0">
                <a:solidFill>
                  <a:srgbClr val="FFFFFF"/>
                </a:solidFill>
                <a:latin typeface="微软雅黑" panose="020B0503020204020204" pitchFamily="18" charset="-122"/>
                <a:cs typeface="微软雅黑" panose="020B0503020204020204" pitchFamily="18" charset="-122"/>
              </a:rPr>
              <a:t>Ken</a:t>
            </a:r>
            <a:r>
              <a:rPr lang="en-US" altLang="zh-CN" sz="2005" dirty="0" smtClean="0">
                <a:latin typeface="Times New Roman" panose="02020603050405020304" pitchFamily="18" charset="0"/>
                <a:cs typeface="Times New Roman" panose="02020603050405020304" pitchFamily="18" charset="0"/>
              </a:rPr>
              <a:t> </a:t>
            </a:r>
            <a:r>
              <a:rPr lang="en-US" altLang="zh-CN" sz="2005" b="1" dirty="0" smtClean="0">
                <a:solidFill>
                  <a:srgbClr val="FFFFFF"/>
                </a:solidFill>
                <a:latin typeface="微软雅黑" panose="020B0503020204020204" pitchFamily="18" charset="-122"/>
                <a:cs typeface="微软雅黑" panose="020B0503020204020204" pitchFamily="18" charset="-122"/>
              </a:rPr>
              <a:t>Koedinger教授</a:t>
            </a:r>
            <a:endParaRPr lang="en-US" altLang="zh-CN" sz="2005" b="1" dirty="0" smtClean="0">
              <a:solidFill>
                <a:srgbClr val="FFFFFF"/>
              </a:solidFill>
              <a:latin typeface="微软雅黑" panose="020B0503020204020204" pitchFamily="18" charset="-122"/>
              <a:cs typeface="微软雅黑" panose="020B0503020204020204" pitchFamily="18" charset="-122"/>
            </a:endParaRPr>
          </a:p>
        </p:txBody>
      </p:sp>
      <p:sp>
        <p:nvSpPr>
          <p:cNvPr id="6" name="TextBox 1"/>
          <p:cNvSpPr txBox="1"/>
          <p:nvPr/>
        </p:nvSpPr>
        <p:spPr>
          <a:xfrm>
            <a:off x="8331200" y="2705100"/>
            <a:ext cx="3378200" cy="1422400"/>
          </a:xfrm>
          <a:prstGeom prst="rect">
            <a:avLst/>
          </a:prstGeom>
          <a:noFill/>
        </p:spPr>
        <p:txBody>
          <a:bodyPr wrap="none" lIns="0" tIns="0" rIns="0" rtlCol="0">
            <a:spAutoFit/>
          </a:bodyPr>
          <a:lstStyle/>
          <a:p>
            <a:pPr>
              <a:lnSpc>
                <a:spcPts val="2500"/>
              </a:lnSpc>
            </a:pPr>
            <a:r>
              <a:rPr lang="en-US" altLang="zh-CN" sz="2005" dirty="0" smtClean="0">
                <a:solidFill>
                  <a:srgbClr val="FFFFFF"/>
                </a:solidFill>
                <a:latin typeface="微软雅黑" panose="020B0503020204020204" pitchFamily="18" charset="-122"/>
                <a:cs typeface="微软雅黑" panose="020B0503020204020204" pitchFamily="18" charset="-122"/>
              </a:rPr>
              <a:t>美国卡耐基梅隆大学计算机、</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心理学系教授，LearnLab研究</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室主任。创立研发的美国最早</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的电脑虚拟老师Cognitive</a:t>
            </a:r>
            <a:endParaRPr lang="en-US" altLang="zh-CN" sz="2005" dirty="0" smtClean="0">
              <a:solidFill>
                <a:srgbClr val="FFFFFF"/>
              </a:solidFill>
              <a:latin typeface="微软雅黑" panose="020B0503020204020204" pitchFamily="18" charset="-122"/>
              <a:cs typeface="微软雅黑" panose="020B0503020204020204" pitchFamily="18" charset="-122"/>
            </a:endParaRPr>
          </a:p>
        </p:txBody>
      </p:sp>
      <p:sp>
        <p:nvSpPr>
          <p:cNvPr id="7" name="TextBox 1"/>
          <p:cNvSpPr txBox="1"/>
          <p:nvPr/>
        </p:nvSpPr>
        <p:spPr>
          <a:xfrm>
            <a:off x="8331200" y="4191000"/>
            <a:ext cx="3340100" cy="2146300"/>
          </a:xfrm>
          <a:prstGeom prst="rect">
            <a:avLst/>
          </a:prstGeom>
          <a:noFill/>
        </p:spPr>
        <p:txBody>
          <a:bodyPr wrap="none" lIns="0" tIns="0" rIns="0" rtlCol="0">
            <a:spAutoFit/>
          </a:bodyPr>
          <a:lstStyle/>
          <a:p>
            <a:pPr>
              <a:lnSpc>
                <a:spcPts val="2500"/>
              </a:lnSpc>
            </a:pPr>
            <a:r>
              <a:rPr lang="en-US" altLang="zh-CN" sz="2005" dirty="0" smtClean="0">
                <a:solidFill>
                  <a:srgbClr val="FFFFFF"/>
                </a:solidFill>
                <a:latin typeface="微软雅黑" panose="020B0503020204020204" pitchFamily="18" charset="-122"/>
                <a:cs typeface="微软雅黑" panose="020B0503020204020204" pitchFamily="18" charset="-122"/>
              </a:rPr>
              <a:t>Tutor系统被美国超过6000家</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中小学使用，帮助学生大幅度</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提升学习效率，ICML</a:t>
            </a:r>
            <a:r>
              <a:rPr lang="en-US" altLang="zh-CN" sz="2005" dirty="0" smtClean="0">
                <a:latin typeface="Times New Roman" panose="02020603050405020304" pitchFamily="18" charset="0"/>
                <a:cs typeface="Times New Roman" panose="02020603050405020304" pitchFamily="18" charset="0"/>
              </a:rPr>
              <a:t> </a:t>
            </a:r>
            <a:r>
              <a:rPr lang="en-US" altLang="zh-CN" sz="2005" dirty="0" smtClean="0">
                <a:solidFill>
                  <a:srgbClr val="FFFFFF"/>
                </a:solidFill>
                <a:latin typeface="微软雅黑" panose="020B0503020204020204" pitchFamily="18" charset="-122"/>
                <a:cs typeface="微软雅黑" panose="020B0503020204020204" pitchFamily="18" charset="-122"/>
              </a:rPr>
              <a:t>ICICLE</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主席。Koedinger撰写了250</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多篇出版物，并且是超过45项</a:t>
            </a:r>
            <a:endParaRPr lang="en-US" altLang="zh-CN" sz="2005" dirty="0" smtClean="0">
              <a:solidFill>
                <a:srgbClr val="FFFFFF"/>
              </a:solidFill>
              <a:latin typeface="微软雅黑" panose="020B0503020204020204" pitchFamily="18" charset="-122"/>
              <a:cs typeface="微软雅黑" panose="020B0503020204020204" pitchFamily="18" charset="-122"/>
            </a:endParaRPr>
          </a:p>
          <a:p>
            <a:pPr>
              <a:lnSpc>
                <a:spcPts val="2800"/>
              </a:lnSpc>
            </a:pPr>
            <a:r>
              <a:rPr lang="en-US" altLang="zh-CN" sz="2005" dirty="0" smtClean="0">
                <a:solidFill>
                  <a:srgbClr val="FFFFFF"/>
                </a:solidFill>
                <a:latin typeface="微软雅黑" panose="020B0503020204020204" pitchFamily="18" charset="-122"/>
                <a:cs typeface="微软雅黑" panose="020B0503020204020204" pitchFamily="18" charset="-122"/>
              </a:rPr>
              <a:t>拨款的项目调查员。</a:t>
            </a:r>
            <a:endParaRPr lang="en-US" altLang="zh-CN" sz="2005"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215900" y="2451100"/>
            <a:ext cx="4140200" cy="40259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9296400" y="0"/>
            <a:ext cx="2895600" cy="2501900"/>
          </a:xfrm>
          <a:prstGeom prst="rect">
            <a:avLst/>
          </a:prstGeom>
          <a:noFill/>
        </p:spPr>
      </p:pic>
      <p:pic>
        <p:nvPicPr>
          <p:cNvPr id="3"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p:spPr>
      </p:pic>
      <p:pic>
        <p:nvPicPr>
          <p:cNvPr id="4"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0" y="0"/>
            <a:ext cx="7378700" cy="68580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pic>
        <p:nvPicPr>
          <p:cNvPr id="3" name="Picture 3"/>
          <p:cNvPicPr>
            <a:picLocks noChangeAspect="1" noChangeArrowheads="1"/>
          </p:cNvPicPr>
          <p:nvPr/>
        </p:nvPicPr>
        <p:blipFill>
          <a:blip r:embed="rId2"/>
          <a:srcRect/>
          <a:stretch>
            <a:fillRect/>
          </a:stretch>
        </p:blipFill>
        <p:spPr bwMode="auto">
          <a:xfrm>
            <a:off x="0" y="0"/>
            <a:ext cx="12192000" cy="6858000"/>
          </a:xfrm>
          <a:prstGeom prst="rect">
            <a:avLst/>
          </a:prstGeom>
          <a:noFill/>
        </p:spPr>
      </p:pic>
      <p:sp>
        <p:nvSpPr>
          <p:cNvPr id="4" name="TextBox 1"/>
          <p:cNvSpPr txBox="1"/>
          <p:nvPr/>
        </p:nvSpPr>
        <p:spPr>
          <a:xfrm>
            <a:off x="533400" y="495300"/>
            <a:ext cx="7975600" cy="1955800"/>
          </a:xfrm>
          <a:prstGeom prst="rect">
            <a:avLst/>
          </a:prstGeom>
          <a:noFill/>
        </p:spPr>
        <p:txBody>
          <a:bodyPr wrap="none" lIns="0" tIns="0" rIns="0" rtlCol="0">
            <a:spAutoFit/>
          </a:bodyPr>
          <a:lstStyle/>
          <a:p>
            <a:pPr>
              <a:lnSpc>
                <a:spcPts val="6300"/>
              </a:lnSpc>
            </a:pPr>
            <a:r>
              <a:rPr lang="en-US" altLang="zh-CN" sz="4800" b="1" dirty="0" smtClean="0">
                <a:solidFill>
                  <a:srgbClr val="FFFFFF"/>
                </a:solidFill>
                <a:latin typeface="微软雅黑" panose="020B0503020204020204" pitchFamily="18" charset="-122"/>
                <a:cs typeface="微软雅黑" panose="020B0503020204020204" pitchFamily="18" charset="-122"/>
              </a:rPr>
              <a:t>斯坦福国际研究院AI技术实力</a:t>
            </a:r>
            <a:endParaRPr lang="en-US" altLang="zh-CN" sz="4800" b="1" dirty="0" smtClean="0">
              <a:solidFill>
                <a:srgbClr val="FFFFFF"/>
              </a:solidFill>
              <a:latin typeface="微软雅黑" panose="020B0503020204020204" pitchFamily="18" charset="-122"/>
              <a:cs typeface="微软雅黑" panose="020B0503020204020204" pitchFamily="18" charset="-122"/>
            </a:endParaRP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4100"/>
              </a:lnSpc>
            </a:pPr>
            <a:r>
              <a:rPr lang="en-US" altLang="zh-CN" sz="2400" dirty="0" smtClean="0">
                <a:solidFill>
                  <a:srgbClr val="FFFFFF"/>
                </a:solidFill>
                <a:latin typeface="Arial Black" panose="020B0A04020102020204" pitchFamily="18" charset="0"/>
                <a:cs typeface="Arial Black" panose="020B0A04020102020204" pitchFamily="18" charset="0"/>
              </a:rPr>
              <a:t>•</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发明的</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微软雅黑" panose="020B0503020204020204" pitchFamily="18" charset="-122"/>
                <a:cs typeface="微软雅黑" panose="020B0503020204020204" pitchFamily="18" charset="-122"/>
              </a:rPr>
              <a:t>Siri</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2010年被苹果公司收购</a:t>
            </a:r>
            <a:endParaRPr lang="en-US" altLang="zh-CN" sz="2400" dirty="0" smtClean="0">
              <a:solidFill>
                <a:srgbClr val="FFFFFF"/>
              </a:solidFill>
              <a:latin typeface="微软雅黑" panose="020B0503020204020204" pitchFamily="18" charset="-122"/>
              <a:cs typeface="微软雅黑" panose="020B0503020204020204" pitchFamily="18" charset="-122"/>
            </a:endParaRPr>
          </a:p>
        </p:txBody>
      </p:sp>
      <p:sp>
        <p:nvSpPr>
          <p:cNvPr id="5" name="TextBox 1"/>
          <p:cNvSpPr txBox="1"/>
          <p:nvPr/>
        </p:nvSpPr>
        <p:spPr>
          <a:xfrm>
            <a:off x="533400" y="2755900"/>
            <a:ext cx="101600" cy="406400"/>
          </a:xfrm>
          <a:prstGeom prst="rect">
            <a:avLst/>
          </a:prstGeom>
          <a:noFill/>
        </p:spPr>
        <p:txBody>
          <a:bodyPr wrap="none" lIns="0" tIns="0" rIns="0" rtlCol="0">
            <a:spAutoFit/>
          </a:bodyPr>
          <a:lstStyle/>
          <a:p>
            <a:pPr>
              <a:lnSpc>
                <a:spcPts val="3200"/>
              </a:lnSpc>
            </a:pPr>
            <a:r>
              <a:rPr lang="en-US" altLang="zh-CN" sz="2400" dirty="0" smtClean="0">
                <a:solidFill>
                  <a:srgbClr val="FFFFFF"/>
                </a:solidFill>
                <a:latin typeface="Arial Black" panose="020B0A04020102020204" pitchFamily="18" charset="0"/>
                <a:cs typeface="Arial Black" panose="020B0A04020102020204" pitchFamily="18" charset="0"/>
              </a:rPr>
              <a:t>•</a:t>
            </a:r>
            <a:endParaRPr lang="en-US" altLang="zh-CN" sz="2400" dirty="0" smtClean="0">
              <a:solidFill>
                <a:srgbClr val="FFFFFF"/>
              </a:solidFill>
              <a:latin typeface="Arial Black" panose="020B0A04020102020204" pitchFamily="18" charset="0"/>
              <a:cs typeface="Arial Black" panose="020B0A04020102020204" pitchFamily="18" charset="0"/>
            </a:endParaRPr>
          </a:p>
        </p:txBody>
      </p:sp>
      <p:sp>
        <p:nvSpPr>
          <p:cNvPr id="6" name="TextBox 1"/>
          <p:cNvSpPr txBox="1"/>
          <p:nvPr/>
        </p:nvSpPr>
        <p:spPr>
          <a:xfrm>
            <a:off x="990600" y="2705100"/>
            <a:ext cx="5676900" cy="457200"/>
          </a:xfrm>
          <a:prstGeom prst="rect">
            <a:avLst/>
          </a:prstGeom>
          <a:noFill/>
        </p:spPr>
        <p:txBody>
          <a:bodyPr wrap="none" lIns="0" tIns="0" rIns="0" rtlCol="0">
            <a:spAutoFit/>
          </a:bodyPr>
          <a:lstStyle/>
          <a:p>
            <a:pPr>
              <a:lnSpc>
                <a:spcPts val="3600"/>
              </a:lnSpc>
            </a:pPr>
            <a:r>
              <a:rPr lang="en-US" altLang="zh-CN" sz="2400" dirty="0" smtClean="0">
                <a:solidFill>
                  <a:srgbClr val="FFFFFF"/>
                </a:solidFill>
                <a:latin typeface="微软雅黑" panose="020B0503020204020204" pitchFamily="18" charset="-122"/>
                <a:cs typeface="微软雅黑" panose="020B0503020204020204" pitchFamily="18" charset="-122"/>
              </a:rPr>
              <a:t>发明的达芬奇手术机器人市值</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微软雅黑" panose="020B0503020204020204" pitchFamily="18" charset="-122"/>
                <a:cs typeface="微软雅黑" panose="020B0503020204020204" pitchFamily="18" charset="-122"/>
              </a:rPr>
              <a:t>200亿美金</a:t>
            </a:r>
            <a:endParaRPr lang="en-US" altLang="zh-CN" sz="2795" b="1" dirty="0" smtClean="0">
              <a:solidFill>
                <a:srgbClr val="FFFFFF"/>
              </a:solidFill>
              <a:latin typeface="微软雅黑" panose="020B0503020204020204" pitchFamily="18" charset="-122"/>
              <a:cs typeface="微软雅黑" panose="020B0503020204020204" pitchFamily="18" charset="-122"/>
            </a:endParaRPr>
          </a:p>
        </p:txBody>
      </p:sp>
      <p:sp>
        <p:nvSpPr>
          <p:cNvPr id="7" name="TextBox 1"/>
          <p:cNvSpPr txBox="1"/>
          <p:nvPr/>
        </p:nvSpPr>
        <p:spPr>
          <a:xfrm>
            <a:off x="533400" y="3543300"/>
            <a:ext cx="6261100" cy="2654300"/>
          </a:xfrm>
          <a:prstGeom prst="rect">
            <a:avLst/>
          </a:prstGeom>
          <a:noFill/>
        </p:spPr>
        <p:txBody>
          <a:bodyPr wrap="none" lIns="0" tIns="0" rIns="0" rtlCol="0">
            <a:spAutoFit/>
          </a:bodyPr>
          <a:lstStyle/>
          <a:p>
            <a:pPr>
              <a:lnSpc>
                <a:spcPts val="3700"/>
              </a:lnSpc>
              <a:tabLst>
                <a:tab pos="457200" algn="l"/>
              </a:tabLst>
            </a:pPr>
            <a:r>
              <a:rPr lang="en-US" altLang="zh-CN" sz="2400" dirty="0" smtClean="0">
                <a:solidFill>
                  <a:srgbClr val="FFFFFF"/>
                </a:solidFill>
                <a:latin typeface="Arial Black" panose="020B0A04020102020204" pitchFamily="18" charset="0"/>
                <a:cs typeface="Arial Black" panose="020B0A04020102020204" pitchFamily="18" charset="0"/>
              </a:rPr>
              <a:t>•</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蚁群机器人，最多可</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微软雅黑" panose="020B0503020204020204" pitchFamily="18" charset="-122"/>
                <a:cs typeface="微软雅黑" panose="020B0503020204020204" pitchFamily="18" charset="-122"/>
              </a:rPr>
              <a:t>1000只</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协同工作</a:t>
            </a:r>
            <a:endParaRPr lang="en-US" altLang="zh-CN" sz="2400" dirty="0" smtClean="0">
              <a:solidFill>
                <a:srgbClr val="FFFFFF"/>
              </a:solidFill>
              <a:latin typeface="微软雅黑" panose="020B0503020204020204" pitchFamily="18" charset="-122"/>
              <a:cs typeface="微软雅黑" panose="020B0503020204020204" pitchFamily="18" charset="-122"/>
            </a:endParaRPr>
          </a:p>
          <a:p>
            <a:pPr>
              <a:lnSpc>
                <a:spcPts val="1000"/>
              </a:lnSpc>
            </a:pPr>
            <a:endParaRPr lang="en-US" altLang="zh-CN" dirty="0" smtClean="0"/>
          </a:p>
          <a:p>
            <a:pPr>
              <a:lnSpc>
                <a:spcPts val="1000"/>
              </a:lnSpc>
            </a:pPr>
            <a:endParaRPr lang="en-US" altLang="zh-CN" dirty="0" smtClean="0"/>
          </a:p>
          <a:p>
            <a:pPr>
              <a:lnSpc>
                <a:spcPts val="4000"/>
              </a:lnSpc>
              <a:tabLst>
                <a:tab pos="457200" algn="l"/>
              </a:tabLst>
            </a:pPr>
            <a:r>
              <a:rPr lang="en-US" altLang="zh-CN" sz="2400" dirty="0" smtClean="0">
                <a:solidFill>
                  <a:srgbClr val="FFFFFF"/>
                </a:solidFill>
                <a:latin typeface="Arial Black" panose="020B0A04020102020204" pitchFamily="18" charset="0"/>
                <a:cs typeface="Arial Black" panose="020B0A04020102020204" pitchFamily="18" charset="0"/>
              </a:rPr>
              <a:t>•</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60多年前，发明人类历史上</a:t>
            </a:r>
            <a:r>
              <a:rPr lang="en-US" altLang="zh-CN" sz="2795" dirty="0" smtClean="0">
                <a:latin typeface="Times New Roman" panose="02020603050405020304" pitchFamily="18" charset="0"/>
                <a:cs typeface="Times New Roman" panose="02020603050405020304" pitchFamily="18" charset="0"/>
              </a:rPr>
              <a:t> </a:t>
            </a:r>
            <a:r>
              <a:rPr lang="en-US" altLang="zh-CN" sz="2795" b="1" dirty="0" smtClean="0">
                <a:solidFill>
                  <a:srgbClr val="FFFFFF"/>
                </a:solidFill>
                <a:latin typeface="微软雅黑" panose="020B0503020204020204" pitchFamily="18" charset="-122"/>
                <a:cs typeface="微软雅黑" panose="020B0503020204020204" pitchFamily="18" charset="-122"/>
              </a:rPr>
              <a:t>第一个</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机器人</a:t>
            </a:r>
            <a:endParaRPr lang="en-US" altLang="zh-CN" sz="2400" dirty="0" smtClean="0">
              <a:solidFill>
                <a:srgbClr val="FFFFFF"/>
              </a:solidFill>
              <a:latin typeface="微软雅黑" panose="020B0503020204020204" pitchFamily="18" charset="-122"/>
              <a:cs typeface="微软雅黑" panose="020B0503020204020204" pitchFamily="18" charset="-122"/>
            </a:endParaRPr>
          </a:p>
          <a:p>
            <a:pPr>
              <a:lnSpc>
                <a:spcPts val="1000"/>
              </a:lnSpc>
            </a:pPr>
            <a:endParaRPr lang="en-US" altLang="zh-CN" dirty="0" smtClean="0"/>
          </a:p>
          <a:p>
            <a:pPr>
              <a:lnSpc>
                <a:spcPts val="1000"/>
              </a:lnSpc>
            </a:pPr>
            <a:endParaRPr lang="en-US" altLang="zh-CN" dirty="0" smtClean="0"/>
          </a:p>
          <a:p>
            <a:pPr>
              <a:lnSpc>
                <a:spcPts val="4100"/>
              </a:lnSpc>
              <a:tabLst>
                <a:tab pos="457200" algn="l"/>
              </a:tabLst>
            </a:pPr>
            <a:r>
              <a:rPr lang="en-US" altLang="zh-CN" sz="2795" dirty="0" smtClean="0">
                <a:solidFill>
                  <a:srgbClr val="FFFFFF"/>
                </a:solidFill>
                <a:latin typeface="Arial Black" panose="020B0A04020102020204" pitchFamily="18" charset="0"/>
                <a:cs typeface="Arial Black" panose="020B0A04020102020204" pitchFamily="18" charset="0"/>
              </a:rPr>
              <a:t>•</a:t>
            </a:r>
            <a:r>
              <a:rPr lang="en-US" altLang="zh-CN" sz="2795" dirty="0" smtClean="0">
                <a:latin typeface="Times New Roman" panose="02020603050405020304" pitchFamily="18" charset="0"/>
                <a:cs typeface="Times New Roman" panose="02020603050405020304" pitchFamily="18" charset="0"/>
              </a:rPr>
              <a:t>    </a:t>
            </a:r>
            <a:r>
              <a:rPr lang="en-US" altLang="zh-CN" sz="2795" dirty="0" smtClean="0">
                <a:solidFill>
                  <a:srgbClr val="FFFFFF"/>
                </a:solidFill>
                <a:latin typeface="微软雅黑" panose="020B0503020204020204" pitchFamily="18" charset="-122"/>
                <a:cs typeface="微软雅黑" panose="020B0503020204020204" pitchFamily="18" charset="-122"/>
              </a:rPr>
              <a:t>MOTOBOT</a:t>
            </a:r>
            <a:r>
              <a:rPr lang="en-US" altLang="zh-CN" sz="2400" dirty="0" smtClean="0">
                <a:latin typeface="Times New Roman" panose="02020603050405020304" pitchFamily="18" charset="0"/>
                <a:cs typeface="Times New Roman" panose="02020603050405020304" pitchFamily="18" charset="0"/>
              </a:rPr>
              <a:t> </a:t>
            </a:r>
            <a:r>
              <a:rPr lang="en-US" altLang="zh-CN" sz="2400" dirty="0" smtClean="0">
                <a:solidFill>
                  <a:srgbClr val="FFFFFF"/>
                </a:solidFill>
                <a:latin typeface="微软雅黑" panose="020B0503020204020204" pitchFamily="18" charset="-122"/>
                <a:cs typeface="微软雅黑" panose="020B0503020204020204" pitchFamily="18" charset="-122"/>
              </a:rPr>
              <a:t>，世界上第一台自主骑摩托车</a:t>
            </a:r>
            <a:endParaRPr lang="en-US" altLang="zh-CN" sz="2400" dirty="0" smtClean="0">
              <a:solidFill>
                <a:srgbClr val="FFFFFF"/>
              </a:solidFill>
              <a:latin typeface="微软雅黑" panose="020B0503020204020204" pitchFamily="18" charset="-122"/>
              <a:cs typeface="微软雅黑" panose="020B0503020204020204" pitchFamily="18" charset="-122"/>
            </a:endParaRPr>
          </a:p>
          <a:p>
            <a:pPr>
              <a:lnSpc>
                <a:spcPts val="1000"/>
              </a:lnSpc>
            </a:pPr>
            <a:endParaRPr lang="en-US" altLang="zh-CN" dirty="0" smtClean="0"/>
          </a:p>
          <a:p>
            <a:pPr>
              <a:lnSpc>
                <a:spcPts val="4000"/>
              </a:lnSpc>
              <a:tabLst>
                <a:tab pos="457200" algn="l"/>
              </a:tabLst>
            </a:pPr>
            <a:r>
              <a:rPr lang="en-US" altLang="zh-CN" dirty="0" smtClean="0"/>
              <a:t>	</a:t>
            </a:r>
            <a:r>
              <a:rPr lang="en-US" altLang="zh-CN" sz="2400" dirty="0" smtClean="0">
                <a:solidFill>
                  <a:srgbClr val="FFFFFF"/>
                </a:solidFill>
                <a:latin typeface="微软雅黑" panose="020B0503020204020204" pitchFamily="18" charset="-122"/>
                <a:cs typeface="微软雅黑" panose="020B0503020204020204" pitchFamily="18" charset="-122"/>
              </a:rPr>
              <a:t>的人形机器人</a:t>
            </a:r>
            <a:endParaRPr lang="en-US" altLang="zh-CN" sz="2400"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1"/>
          <a:srcRect/>
          <a:stretch>
            <a:fillRect/>
          </a:stretch>
        </p:blipFill>
        <p:spPr bwMode="auto">
          <a:xfrm>
            <a:off x="1054100" y="2324100"/>
            <a:ext cx="5346700" cy="4533900"/>
          </a:xfrm>
          <a:prstGeom prst="rect">
            <a:avLst/>
          </a:prstGeom>
          <a:noFill/>
        </p:spPr>
      </p:pic>
      <p:pic>
        <p:nvPicPr>
          <p:cNvPr id="2" name="Picture 3"/>
          <p:cNvPicPr>
            <a:picLocks noChangeAspect="1" noChangeArrowheads="1"/>
          </p:cNvPicPr>
          <p:nvPr/>
        </p:nvPicPr>
        <p:blipFill>
          <a:blip r:embed="rId2"/>
          <a:srcRect/>
          <a:stretch>
            <a:fillRect/>
          </a:stretch>
        </p:blipFill>
        <p:spPr bwMode="auto">
          <a:xfrm>
            <a:off x="6616700" y="0"/>
            <a:ext cx="5575300" cy="6858000"/>
          </a:xfrm>
          <a:prstGeom prst="rect">
            <a:avLst/>
          </a:prstGeom>
          <a:noFill/>
        </p:spPr>
      </p:pic>
      <p:pic>
        <p:nvPicPr>
          <p:cNvPr id="3" name="Picture 3"/>
          <p:cNvPicPr>
            <a:picLocks noChangeAspect="1" noChangeArrowheads="1"/>
          </p:cNvPicPr>
          <p:nvPr/>
        </p:nvPicPr>
        <p:blipFill>
          <a:blip r:embed="rId3"/>
          <a:srcRect/>
          <a:stretch>
            <a:fillRect/>
          </a:stretch>
        </p:blipFill>
        <p:spPr bwMode="auto">
          <a:xfrm>
            <a:off x="0" y="0"/>
            <a:ext cx="12192000" cy="6858000"/>
          </a:xfrm>
          <a:prstGeom prst="rect">
            <a:avLst/>
          </a:prstGeom>
          <a:noFill/>
        </p:spPr>
      </p:pic>
      <p:sp>
        <p:nvSpPr>
          <p:cNvPr id="4" name="TextBox 1"/>
          <p:cNvSpPr txBox="1"/>
          <p:nvPr/>
        </p:nvSpPr>
        <p:spPr>
          <a:xfrm>
            <a:off x="1168400" y="762000"/>
            <a:ext cx="8191500" cy="1016000"/>
          </a:xfrm>
          <a:prstGeom prst="rect">
            <a:avLst/>
          </a:prstGeom>
          <a:noFill/>
        </p:spPr>
        <p:txBody>
          <a:bodyPr wrap="none" lIns="0" tIns="0" rIns="0" rtlCol="0">
            <a:spAutoFit/>
          </a:bodyPr>
          <a:lstStyle/>
          <a:p>
            <a:pPr>
              <a:lnSpc>
                <a:spcPts val="4200"/>
              </a:lnSpc>
            </a:pPr>
            <a:r>
              <a:rPr lang="en-US" altLang="zh-CN" sz="3205" b="1" dirty="0" smtClean="0">
                <a:solidFill>
                  <a:srgbClr val="FFFFFF"/>
                </a:solidFill>
                <a:latin typeface="微软雅黑" panose="020B0503020204020204" pitchFamily="18" charset="-122"/>
                <a:cs typeface="微软雅黑" panose="020B0503020204020204" pitchFamily="18" charset="-122"/>
              </a:rPr>
              <a:t>松鼠AI与中国科学院自动化研究所成立平行AI</a:t>
            </a:r>
            <a:endParaRPr lang="en-US" altLang="zh-CN" sz="3205" b="1" dirty="0" smtClean="0">
              <a:solidFill>
                <a:srgbClr val="FFFFFF"/>
              </a:solidFill>
              <a:latin typeface="微软雅黑" panose="020B0503020204020204" pitchFamily="18" charset="-122"/>
              <a:cs typeface="微软雅黑" panose="020B0503020204020204" pitchFamily="18" charset="-122"/>
            </a:endParaRPr>
          </a:p>
          <a:p>
            <a:pPr>
              <a:lnSpc>
                <a:spcPts val="3800"/>
              </a:lnSpc>
            </a:pPr>
            <a:r>
              <a:rPr lang="en-US" altLang="zh-CN" sz="3205" b="1" dirty="0" smtClean="0">
                <a:solidFill>
                  <a:srgbClr val="FFFFFF"/>
                </a:solidFill>
                <a:latin typeface="微软雅黑" panose="020B0503020204020204" pitchFamily="18" charset="-122"/>
                <a:cs typeface="微软雅黑" panose="020B0503020204020204" pitchFamily="18" charset="-122"/>
              </a:rPr>
              <a:t>智适应教育联合实验室</a:t>
            </a:r>
            <a:endParaRPr lang="en-US" altLang="zh-CN" sz="3205" b="1" dirty="0" smtClean="0">
              <a:solidFill>
                <a:srgbClr val="FFFFFF"/>
              </a:solidFill>
              <a:latin typeface="微软雅黑" panose="020B0503020204020204" pitchFamily="18" charset="-122"/>
              <a:cs typeface="微软雅黑" panose="020B0503020204020204" pitchFamily="18"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2825</Words>
  <Application>WPS 演示</Application>
  <PresentationFormat>On-screen Show (4:3)</PresentationFormat>
  <Paragraphs>873</Paragraphs>
  <Slides>26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Arial</vt:lpstr>
      <vt:lpstr>宋体</vt:lpstr>
      <vt:lpstr>Wingdings</vt:lpstr>
      <vt:lpstr>微软雅黑</vt:lpstr>
      <vt:lpstr>Wingdings</vt:lpstr>
      <vt:lpstr>Times New Roman</vt:lpstr>
      <vt:lpstr>MS Gothic</vt:lpstr>
      <vt:lpstr>Arial Black</vt:lpstr>
      <vt:lpstr>Calibri</vt:lpstr>
      <vt:lpstr>Arial Unicode MS</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pfzhang</cp:lastModifiedBy>
  <cp:revision>5</cp:revision>
  <dcterms:created xsi:type="dcterms:W3CDTF">2006-08-16T00:00:00Z</dcterms:created>
  <dcterms:modified xsi:type="dcterms:W3CDTF">2019-07-05T03:54:02Z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2052-11.1.0.8808</vt:lpwstr>
  </property>
</Properties>
</file>